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7" r:id="rId1"/>
  </p:sldMasterIdLst>
  <p:notesMasterIdLst>
    <p:notesMasterId r:id="rId49"/>
  </p:notesMasterIdLst>
  <p:handoutMasterIdLst>
    <p:handoutMasterId r:id="rId50"/>
  </p:handoutMasterIdLst>
  <p:sldIdLst>
    <p:sldId id="256" r:id="rId2"/>
    <p:sldId id="807" r:id="rId3"/>
    <p:sldId id="823" r:id="rId4"/>
    <p:sldId id="954" r:id="rId5"/>
    <p:sldId id="571" r:id="rId6"/>
    <p:sldId id="515" r:id="rId7"/>
    <p:sldId id="471" r:id="rId8"/>
    <p:sldId id="577" r:id="rId9"/>
    <p:sldId id="504" r:id="rId10"/>
    <p:sldId id="574" r:id="rId11"/>
    <p:sldId id="523" r:id="rId12"/>
    <p:sldId id="575" r:id="rId13"/>
    <p:sldId id="521" r:id="rId14"/>
    <p:sldId id="576" r:id="rId15"/>
    <p:sldId id="516" r:id="rId16"/>
    <p:sldId id="578" r:id="rId17"/>
    <p:sldId id="518" r:id="rId18"/>
    <p:sldId id="579" r:id="rId19"/>
    <p:sldId id="507" r:id="rId20"/>
    <p:sldId id="955" r:id="rId21"/>
    <p:sldId id="522" r:id="rId22"/>
    <p:sldId id="472" r:id="rId23"/>
    <p:sldId id="580" r:id="rId24"/>
    <p:sldId id="520" r:id="rId25"/>
    <p:sldId id="514" r:id="rId26"/>
    <p:sldId id="536" r:id="rId27"/>
    <p:sldId id="581" r:id="rId28"/>
    <p:sldId id="582" r:id="rId29"/>
    <p:sldId id="527" r:id="rId30"/>
    <p:sldId id="528" r:id="rId31"/>
    <p:sldId id="531" r:id="rId32"/>
    <p:sldId id="570" r:id="rId33"/>
    <p:sldId id="586" r:id="rId34"/>
    <p:sldId id="532" r:id="rId35"/>
    <p:sldId id="583" r:id="rId36"/>
    <p:sldId id="956" r:id="rId37"/>
    <p:sldId id="537" r:id="rId38"/>
    <p:sldId id="585" r:id="rId39"/>
    <p:sldId id="573" r:id="rId40"/>
    <p:sldId id="587" r:id="rId41"/>
    <p:sldId id="589" r:id="rId42"/>
    <p:sldId id="590" r:id="rId43"/>
    <p:sldId id="591" r:id="rId44"/>
    <p:sldId id="592" r:id="rId45"/>
    <p:sldId id="534" r:id="rId46"/>
    <p:sldId id="957" r:id="rId47"/>
    <p:sldId id="646" r:id="rId48"/>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8cH19X6wdH00JBDIZYZmPg==" hashData="LyR/hR4Tqm3MC48VFsaSy17K2LMdD4bIlAdcHLFzPOXTop6UBzhs+rsnKuEBNIgzREi+MNI2IpLfFXF9M0caNg=="/>
  <p:extLst>
    <p:ext uri="{EFAFB233-063F-42B5-8137-9DF3F51BA10A}">
      <p15:sldGuideLst xmlns:p15="http://schemas.microsoft.com/office/powerpoint/2012/main">
        <p15:guide id="3" orient="horz" pos="3929">
          <p15:clr>
            <a:srgbClr val="A4A3A4"/>
          </p15:clr>
        </p15:guide>
        <p15:guide id="4" orient="horz" pos="2160">
          <p15:clr>
            <a:srgbClr val="A4A3A4"/>
          </p15:clr>
        </p15:guide>
        <p15:guide id="5" orient="horz" pos="3067" userDrawn="1">
          <p15:clr>
            <a:srgbClr val="A4A3A4"/>
          </p15:clr>
        </p15:guide>
        <p15:guide id="6" orient="horz" pos="4156" userDrawn="1">
          <p15:clr>
            <a:srgbClr val="A4A3A4"/>
          </p15:clr>
        </p15:guide>
        <p15:guide id="7" orient="horz" pos="3974">
          <p15:clr>
            <a:srgbClr val="A4A3A4"/>
          </p15:clr>
        </p15:guide>
        <p15:guide id="8" pos="2880">
          <p15:clr>
            <a:srgbClr val="A4A3A4"/>
          </p15:clr>
        </p15:guide>
        <p15:guide id="9" orient="horz" pos="1275" userDrawn="1">
          <p15:clr>
            <a:srgbClr val="A4A3A4"/>
          </p15:clr>
        </p15:guide>
        <p15:guide id="10" orient="horz" pos="391" userDrawn="1">
          <p15:clr>
            <a:srgbClr val="A4A3A4"/>
          </p15:clr>
        </p15:guide>
        <p15:guide id="11" pos="204" userDrawn="1">
          <p15:clr>
            <a:srgbClr val="A4A3A4"/>
          </p15:clr>
        </p15:guide>
        <p15:guide id="12" pos="5556" userDrawn="1">
          <p15:clr>
            <a:srgbClr val="A4A3A4"/>
          </p15:clr>
        </p15:guide>
        <p15:guide id="13" orient="horz" pos="482">
          <p15:clr>
            <a:srgbClr val="A4A3A4"/>
          </p15:clr>
        </p15:guide>
        <p15:guide id="14" pos="90">
          <p15:clr>
            <a:srgbClr val="A4A3A4"/>
          </p15:clr>
        </p15:guide>
        <p15:guide id="15" pos="567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6534"/>
  </p:normalViewPr>
  <p:slideViewPr>
    <p:cSldViewPr snapToObjects="1">
      <p:cViewPr varScale="1">
        <p:scale>
          <a:sx n="83" d="100"/>
          <a:sy n="83" d="100"/>
        </p:scale>
        <p:origin x="2304" y="200"/>
      </p:cViewPr>
      <p:guideLst>
        <p:guide orient="horz" pos="3929"/>
        <p:guide orient="horz" pos="2160"/>
        <p:guide orient="horz" pos="3067"/>
        <p:guide orient="horz" pos="4156"/>
        <p:guide orient="horz" pos="3974"/>
        <p:guide pos="2880"/>
        <p:guide orient="horz" pos="1275"/>
        <p:guide orient="horz" pos="391"/>
        <p:guide pos="204"/>
        <p:guide pos="5556"/>
        <p:guide orient="horz" pos="482"/>
        <p:guide pos="90"/>
        <p:guide pos="567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showGuides="1">
      <p:cViewPr varScale="1">
        <p:scale>
          <a:sx n="145" d="100"/>
          <a:sy n="145" d="100"/>
        </p:scale>
        <p:origin x="580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5F10DF1-1269-6D4A-9621-A3B8154A2E18}" type="datetimeFigureOut">
              <a:rPr lang="de-DE" smtClean="0">
                <a:latin typeface="Arial" panose="020B0604020202020204" pitchFamily="34" charset="0"/>
              </a:rPr>
              <a:t>22.10.19</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C08C67F9-0121-424E-BBD0-5352DCCD13D6}"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926026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22.10.19</a:t>
            </a:fld>
            <a:endParaRPr lang="de-CH" dirty="0"/>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Metr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en.wikipedia.org/wiki/Picometre" TargetMode="External"/><Relationship Id="rId4" Type="http://schemas.openxmlformats.org/officeDocument/2006/relationships/hyperlink" Target="http://en.wikipedia.org/wiki/Nanometr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en.wikipedia.org/wiki/Electron" TargetMode="External"/><Relationship Id="rId3" Type="http://schemas.openxmlformats.org/officeDocument/2006/relationships/hyperlink" Target="http://upload.wikimedia.org/wikipedia/commons/9/92/De-bremsstrahlung.ogg" TargetMode="External"/><Relationship Id="rId7" Type="http://schemas.openxmlformats.org/officeDocument/2006/relationships/hyperlink" Target="http://en.wikipedia.org/wiki/Electromagnetic_radiation" TargetMode="External"/><Relationship Id="rId12" Type="http://schemas.openxmlformats.org/officeDocument/2006/relationships/hyperlink" Target="http://en.wikipedia.org/wiki/Nikola_Tesla"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en.wikipedia.org/wiki/German_language" TargetMode="External"/><Relationship Id="rId11" Type="http://schemas.openxmlformats.org/officeDocument/2006/relationships/hyperlink" Target="http://en.wikipedia.org/wiki/Spectroscopy" TargetMode="External"/><Relationship Id="rId5" Type="http://schemas.openxmlformats.org/officeDocument/2006/relationships/hyperlink" Target="http://en.wikipedia.org/wiki/Image:De-bremsstrahlung.ogg" TargetMode="External"/><Relationship Id="rId10" Type="http://schemas.openxmlformats.org/officeDocument/2006/relationships/hyperlink" Target="http://en.wikipedia.org/wiki/Electromagnetic_spectrum" TargetMode="External"/><Relationship Id="rId4" Type="http://schemas.openxmlformats.org/officeDocument/2006/relationships/hyperlink" Target="http://en.wikipedia.org/wiki/Wikipedia:Media_help" TargetMode="External"/><Relationship Id="rId9" Type="http://schemas.openxmlformats.org/officeDocument/2006/relationships/hyperlink" Target="http://en.wikipedia.org/wiki/Atomic_nucleu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nobelprize.org/physics/laureates/1901/rontgen-bio.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members.chello.nl/~h.dijkstra19/page7.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5647331-F730-411B-AB94-0994084C9D9F}" type="slidenum">
              <a:rPr lang="en-US" smtClean="0"/>
              <a:pPr/>
              <a:t>2</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18319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396227EB-2CA6-41E1-8E4B-F0B57826FEFC}" type="slidenum">
              <a:rPr lang="en-US" smtClean="0"/>
              <a:pPr/>
              <a:t>12</a:t>
            </a:fld>
            <a:endParaRPr lang="en-US"/>
          </a:p>
        </p:txBody>
      </p:sp>
      <p:sp>
        <p:nvSpPr>
          <p:cNvPr id="156675" name="Rectangle 2"/>
          <p:cNvSpPr>
            <a:spLocks noGrp="1" noRot="1" noChangeAspect="1" noChangeArrowheads="1" noTextEdit="1"/>
          </p:cNvSpPr>
          <p:nvPr>
            <p:ph type="sldImg"/>
          </p:nvPr>
        </p:nvSpPr>
        <p:spPr>
          <a:solidFill>
            <a:srgbClr val="FFFFFF"/>
          </a:solidFill>
          <a:ln/>
        </p:spPr>
      </p:sp>
      <p:sp>
        <p:nvSpPr>
          <p:cNvPr id="156676"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radiation consists of quanta</a:t>
            </a:r>
          </a:p>
          <a:p>
            <a:pPr eaLnBrk="1" hangingPunct="1"/>
            <a:r>
              <a:rPr lang="en-US"/>
              <a:t>-&gt; radiation energy is integer multiple of single quantum energy</a:t>
            </a:r>
          </a:p>
          <a:p>
            <a:pPr eaLnBrk="1" hangingPunct="1"/>
            <a:r>
              <a:rPr lang="en-US"/>
              <a:t>-&gt; single quantum energy depends on frequency -&gt; Planck: E = h </a:t>
            </a:r>
            <a:r>
              <a:rPr lang="en-US">
                <a:sym typeface="Symbol" pitchFamily="18" charset="2"/>
              </a:rPr>
              <a:t>   = e</a:t>
            </a:r>
            <a:r>
              <a:rPr lang="en-US"/>
              <a:t> </a:t>
            </a:r>
            <a:r>
              <a:rPr lang="en-US">
                <a:sym typeface="Symbol" pitchFamily="18" charset="2"/>
              </a:rPr>
              <a:t> U (h = 6.6210</a:t>
            </a:r>
            <a:r>
              <a:rPr lang="en-US" baseline="30000">
                <a:sym typeface="Symbol" pitchFamily="18" charset="2"/>
              </a:rPr>
              <a:t>-34</a:t>
            </a:r>
            <a:r>
              <a:rPr lang="en-US">
                <a:sym typeface="Symbol" pitchFamily="18" charset="2"/>
              </a:rPr>
              <a:t> Js; 1 Js = 1 W/s</a:t>
            </a:r>
            <a:r>
              <a:rPr lang="en-US" baseline="30000">
                <a:sym typeface="Symbol" pitchFamily="18" charset="2"/>
              </a:rPr>
              <a:t>2</a:t>
            </a:r>
            <a:r>
              <a:rPr lang="en-US">
                <a:sym typeface="Symbol" pitchFamily="18" charset="2"/>
              </a:rPr>
              <a:t>)</a:t>
            </a:r>
          </a:p>
          <a:p>
            <a:pPr eaLnBrk="1" hangingPunct="1"/>
            <a:r>
              <a:rPr lang="en-US">
                <a:sym typeface="Symbol" pitchFamily="18" charset="2"/>
              </a:rPr>
              <a:t>-&gt; because of energy quantization radiation can be considered a particle stream (particle = photon)</a:t>
            </a:r>
          </a:p>
          <a:p>
            <a:pPr eaLnBrk="1" hangingPunct="1"/>
            <a:r>
              <a:rPr lang="en-US">
                <a:sym typeface="Symbol" pitchFamily="18" charset="2"/>
              </a:rPr>
              <a:t>-&gt; E = m  c</a:t>
            </a:r>
            <a:r>
              <a:rPr lang="en-US" baseline="30000">
                <a:sym typeface="Symbol" pitchFamily="18" charset="2"/>
              </a:rPr>
              <a:t>2 </a:t>
            </a:r>
            <a:r>
              <a:rPr lang="en-US">
                <a:sym typeface="Symbol" pitchFamily="18" charset="2"/>
              </a:rPr>
              <a:t>-&gt;</a:t>
            </a:r>
            <a:r>
              <a:rPr lang="en-US" baseline="30000">
                <a:sym typeface="Symbol" pitchFamily="18" charset="2"/>
              </a:rPr>
              <a:t> </a:t>
            </a:r>
            <a:r>
              <a:rPr lang="en-US">
                <a:sym typeface="Symbol" pitchFamily="18" charset="2"/>
              </a:rPr>
              <a:t>impulse of photon: p = m  c = h    / c (photons always travel at speed of light)</a:t>
            </a:r>
          </a:p>
          <a:p>
            <a:pPr eaLnBrk="1" hangingPunct="1"/>
            <a:endParaRPr lang="en-US">
              <a:sym typeface="Symbol" pitchFamily="18" charset="2"/>
            </a:endParaRPr>
          </a:p>
          <a:p>
            <a:pPr eaLnBrk="1" hangingPunct="1"/>
            <a:r>
              <a:rPr lang="en-US" b="1"/>
              <a:t>Notes</a:t>
            </a:r>
            <a:endParaRPr lang="en-US"/>
          </a:p>
          <a:p>
            <a:pPr eaLnBrk="1" hangingPunct="1"/>
            <a:r>
              <a:rPr lang="en-US"/>
              <a:t>The electronvolt (eV) is the amount of kinetic energy gained by a single unbound electron when it passes </a:t>
            </a:r>
          </a:p>
          <a:p>
            <a:pPr eaLnBrk="1" hangingPunct="1"/>
            <a:r>
              <a:rPr lang="en-US"/>
              <a:t>through an electrostatic potential difference of one volt, in vacuum. In other words, it is equal to one volt </a:t>
            </a:r>
          </a:p>
          <a:p>
            <a:pPr eaLnBrk="1" hangingPunct="1"/>
            <a:r>
              <a:rPr lang="en-US"/>
              <a:t>(1 volt = 1 joule per coulomb) times the charge of a single electron (in coulombs).  1 eV = 1.6</a:t>
            </a:r>
            <a:r>
              <a:rPr lang="en-US">
                <a:sym typeface="Symbol" pitchFamily="18" charset="2"/>
              </a:rPr>
              <a:t>10</a:t>
            </a:r>
            <a:r>
              <a:rPr lang="en-US" baseline="30000"/>
              <a:t>−19</a:t>
            </a:r>
            <a:r>
              <a:rPr lang="en-US"/>
              <a:t> J</a:t>
            </a:r>
            <a:endParaRPr lang="en-US">
              <a:sym typeface="Symbol" pitchFamily="18" charset="2"/>
            </a:endParaRPr>
          </a:p>
          <a:p>
            <a:pPr eaLnBrk="1" hangingPunct="1"/>
            <a:endParaRPr lang="en-US"/>
          </a:p>
          <a:p>
            <a:pPr eaLnBrk="1" hangingPunct="1"/>
            <a:endParaRPr lang="en-US">
              <a:sym typeface="Symbol" pitchFamily="18" charset="2"/>
            </a:endParaRPr>
          </a:p>
        </p:txBody>
      </p:sp>
    </p:spTree>
    <p:extLst>
      <p:ext uri="{BB962C8B-B14F-4D97-AF65-F5344CB8AC3E}">
        <p14:creationId xmlns:p14="http://schemas.microsoft.com/office/powerpoint/2010/main" val="1808048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6E38A74E-A7CC-445D-BDC2-1E2FD2B023B8}" type="slidenum">
              <a:rPr lang="en-US" smtClean="0"/>
              <a:pPr/>
              <a:t>13</a:t>
            </a:fld>
            <a:endParaRPr lang="en-US"/>
          </a:p>
        </p:txBody>
      </p:sp>
      <p:sp>
        <p:nvSpPr>
          <p:cNvPr id="157699" name="Rectangle 2"/>
          <p:cNvSpPr>
            <a:spLocks noGrp="1" noRot="1" noChangeAspect="1" noChangeArrowheads="1" noTextEdit="1"/>
          </p:cNvSpPr>
          <p:nvPr>
            <p:ph type="sldImg"/>
          </p:nvPr>
        </p:nvSpPr>
        <p:spPr>
          <a:solidFill>
            <a:srgbClr val="FFFFFF"/>
          </a:solidFill>
          <a:ln/>
        </p:spPr>
      </p:sp>
      <p:sp>
        <p:nvSpPr>
          <p:cNvPr id="157700" name="Rectangle 3"/>
          <p:cNvSpPr>
            <a:spLocks noGrp="1" noChangeArrowheads="1"/>
          </p:cNvSpPr>
          <p:nvPr>
            <p:ph type="body" idx="1"/>
          </p:nvPr>
        </p:nvSpPr>
        <p:spPr>
          <a:noFill/>
        </p:spPr>
        <p:txBody>
          <a:bodyPr/>
          <a:lstStyle/>
          <a:p>
            <a:pPr eaLnBrk="1" hangingPunct="1"/>
            <a:r>
              <a:rPr lang="en-US" b="1"/>
              <a:t>Blackboard</a:t>
            </a:r>
          </a:p>
          <a:p>
            <a:pPr eaLnBrk="1" hangingPunct="1"/>
            <a:r>
              <a:rPr lang="en-US">
                <a:sym typeface="Symbol" pitchFamily="18" charset="2"/>
              </a:rPr>
              <a:t>-&gt; wanted: </a:t>
            </a:r>
            <a:r>
              <a:rPr lang="en-US" baseline="-25000">
                <a:sym typeface="Symbol" pitchFamily="18" charset="2"/>
              </a:rPr>
              <a:t>min</a:t>
            </a:r>
            <a:r>
              <a:rPr lang="en-US">
                <a:sym typeface="Symbol" pitchFamily="18" charset="2"/>
              </a:rPr>
              <a:t> = h</a:t>
            </a:r>
            <a:r>
              <a:rPr lang="en-US"/>
              <a:t> </a:t>
            </a:r>
            <a:r>
              <a:rPr lang="en-US">
                <a:sym typeface="Symbol" pitchFamily="18" charset="2"/>
              </a:rPr>
              <a:t> c / e</a:t>
            </a:r>
            <a:r>
              <a:rPr lang="en-US"/>
              <a:t> </a:t>
            </a:r>
            <a:r>
              <a:rPr lang="en-US">
                <a:sym typeface="Symbol" pitchFamily="18" charset="2"/>
              </a:rPr>
              <a:t> U (U = 100 kV)</a:t>
            </a:r>
          </a:p>
          <a:p>
            <a:pPr eaLnBrk="1" hangingPunct="1"/>
            <a:r>
              <a:rPr lang="en-US">
                <a:sym typeface="Symbol" pitchFamily="18" charset="2"/>
              </a:rPr>
              <a:t>-&gt; </a:t>
            </a:r>
            <a:r>
              <a:rPr lang="en-US" baseline="-25000">
                <a:sym typeface="Symbol" pitchFamily="18" charset="2"/>
              </a:rPr>
              <a:t>min</a:t>
            </a:r>
            <a:r>
              <a:rPr lang="en-US">
                <a:sym typeface="Symbol" pitchFamily="18" charset="2"/>
              </a:rPr>
              <a:t> = 6.610</a:t>
            </a:r>
            <a:r>
              <a:rPr lang="en-US" baseline="30000">
                <a:sym typeface="Symbol" pitchFamily="18" charset="2"/>
              </a:rPr>
              <a:t>-34</a:t>
            </a:r>
            <a:r>
              <a:rPr lang="en-US">
                <a:sym typeface="Symbol" pitchFamily="18" charset="2"/>
              </a:rPr>
              <a:t> Js  310</a:t>
            </a:r>
            <a:r>
              <a:rPr lang="en-US" baseline="30000">
                <a:sym typeface="Symbol" pitchFamily="18" charset="2"/>
              </a:rPr>
              <a:t>8</a:t>
            </a:r>
            <a:r>
              <a:rPr lang="en-US">
                <a:sym typeface="Symbol" pitchFamily="18" charset="2"/>
              </a:rPr>
              <a:t> m/s / 1.610</a:t>
            </a:r>
            <a:r>
              <a:rPr lang="en-US" baseline="30000">
                <a:sym typeface="Symbol" pitchFamily="18" charset="2"/>
              </a:rPr>
              <a:t>-19</a:t>
            </a:r>
            <a:r>
              <a:rPr lang="en-US">
                <a:sym typeface="Symbol" pitchFamily="18" charset="2"/>
              </a:rPr>
              <a:t> C / 110</a:t>
            </a:r>
            <a:r>
              <a:rPr lang="en-US" baseline="30000">
                <a:sym typeface="Symbol" pitchFamily="18" charset="2"/>
              </a:rPr>
              <a:t>5</a:t>
            </a:r>
            <a:r>
              <a:rPr lang="en-US">
                <a:sym typeface="Symbol" pitchFamily="18" charset="2"/>
              </a:rPr>
              <a:t> V = 1.25  10</a:t>
            </a:r>
            <a:r>
              <a:rPr lang="en-US" baseline="30000">
                <a:sym typeface="Symbol" pitchFamily="18" charset="2"/>
              </a:rPr>
              <a:t>-11</a:t>
            </a:r>
            <a:r>
              <a:rPr lang="en-US">
                <a:sym typeface="Symbol" pitchFamily="18" charset="2"/>
              </a:rPr>
              <a:t> m = 12.5 pm   (remember: 1V = 1J/C)</a:t>
            </a:r>
          </a:p>
          <a:p>
            <a:pPr eaLnBrk="1" hangingPunct="1"/>
            <a:endParaRPr lang="en-US">
              <a:sym typeface="Symbol" pitchFamily="18" charset="2"/>
            </a:endParaRPr>
          </a:p>
          <a:p>
            <a:pPr eaLnBrk="1" hangingPunct="1"/>
            <a:r>
              <a:rPr lang="en-US" b="1">
                <a:sym typeface="Symbol" pitchFamily="18" charset="2"/>
              </a:rPr>
              <a:t>Notes</a:t>
            </a:r>
          </a:p>
          <a:p>
            <a:pPr eaLnBrk="1" hangingPunct="1"/>
            <a:r>
              <a:rPr lang="en-US">
                <a:sym typeface="Symbol" pitchFamily="18" charset="2"/>
              </a:rPr>
              <a:t>-&gt; 1 ångström (Å) = 10</a:t>
            </a:r>
            <a:r>
              <a:rPr lang="en-US" baseline="30000">
                <a:sym typeface="Symbol" pitchFamily="18" charset="2"/>
              </a:rPr>
              <a:t>–10</a:t>
            </a:r>
            <a:r>
              <a:rPr lang="en-US">
                <a:sym typeface="Symbol" pitchFamily="18" charset="2"/>
              </a:rPr>
              <a:t> </a:t>
            </a:r>
            <a:r>
              <a:rPr lang="en-US">
                <a:sym typeface="Symbol" pitchFamily="18" charset="2"/>
                <a:hlinkClick r:id="rId3" tooltip="Metre"/>
              </a:rPr>
              <a:t>metres</a:t>
            </a:r>
            <a:r>
              <a:rPr lang="en-US">
                <a:sym typeface="Symbol" pitchFamily="18" charset="2"/>
              </a:rPr>
              <a:t> = 0.1 </a:t>
            </a:r>
            <a:r>
              <a:rPr lang="en-US">
                <a:sym typeface="Symbol" pitchFamily="18" charset="2"/>
                <a:hlinkClick r:id="rId4" tooltip="Nanometre"/>
              </a:rPr>
              <a:t>nm</a:t>
            </a:r>
            <a:r>
              <a:rPr lang="en-US">
                <a:sym typeface="Symbol" pitchFamily="18" charset="2"/>
              </a:rPr>
              <a:t> = 100 </a:t>
            </a:r>
            <a:r>
              <a:rPr lang="en-US">
                <a:sym typeface="Symbol" pitchFamily="18" charset="2"/>
                <a:hlinkClick r:id="rId5" tooltip="Picometre"/>
              </a:rPr>
              <a:t>pm</a:t>
            </a:r>
            <a:r>
              <a:rPr lang="en-US">
                <a:sym typeface="Symbol" pitchFamily="18" charset="2"/>
              </a:rPr>
              <a:t> </a:t>
            </a:r>
          </a:p>
          <a:p>
            <a:pPr eaLnBrk="1" hangingPunct="1"/>
            <a:r>
              <a:rPr lang="en-US">
                <a:sym typeface="Symbol" pitchFamily="18" charset="2"/>
              </a:rPr>
              <a:t>-&gt;  of typical diagnostic X-rays: 10 pm-10 nm</a:t>
            </a:r>
          </a:p>
          <a:p>
            <a:pPr eaLnBrk="1" hangingPunct="1"/>
            <a:endParaRPr lang="en-US">
              <a:sym typeface="Symbol" pitchFamily="18" charset="2"/>
            </a:endParaRPr>
          </a:p>
          <a:p>
            <a:pPr eaLnBrk="1" hangingPunct="1"/>
            <a:endParaRPr lang="en-US" b="1"/>
          </a:p>
        </p:txBody>
      </p:sp>
    </p:spTree>
    <p:extLst>
      <p:ext uri="{BB962C8B-B14F-4D97-AF65-F5344CB8AC3E}">
        <p14:creationId xmlns:p14="http://schemas.microsoft.com/office/powerpoint/2010/main" val="3800772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7D49E01C-5AF3-42FD-9E80-2C7A58B79A47}" type="slidenum">
              <a:rPr lang="en-US" smtClean="0"/>
              <a:pPr/>
              <a:t>14</a:t>
            </a:fld>
            <a:endParaRPr lang="en-US"/>
          </a:p>
        </p:txBody>
      </p:sp>
      <p:sp>
        <p:nvSpPr>
          <p:cNvPr id="158723" name="Rectangle 2"/>
          <p:cNvSpPr>
            <a:spLocks noGrp="1" noRot="1" noChangeAspect="1" noChangeArrowheads="1" noTextEdit="1"/>
          </p:cNvSpPr>
          <p:nvPr>
            <p:ph type="sldImg"/>
          </p:nvPr>
        </p:nvSpPr>
        <p:spPr>
          <a:solidFill>
            <a:srgbClr val="FFFFFF"/>
          </a:solidFill>
          <a:ln/>
        </p:spPr>
      </p:sp>
      <p:sp>
        <p:nvSpPr>
          <p:cNvPr id="15872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090184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EE0EF469-B9C4-4C87-89CC-244BDD450CF9}" type="slidenum">
              <a:rPr lang="en-US" smtClean="0"/>
              <a:pPr/>
              <a:t>15</a:t>
            </a:fld>
            <a:endParaRPr lang="en-US"/>
          </a:p>
        </p:txBody>
      </p:sp>
      <p:sp>
        <p:nvSpPr>
          <p:cNvPr id="159747" name="Rectangle 2"/>
          <p:cNvSpPr>
            <a:spLocks noGrp="1" noRot="1" noChangeAspect="1" noChangeArrowheads="1" noTextEdit="1"/>
          </p:cNvSpPr>
          <p:nvPr>
            <p:ph type="sldImg"/>
          </p:nvPr>
        </p:nvSpPr>
        <p:spPr>
          <a:solidFill>
            <a:srgbClr val="FFFFFF"/>
          </a:solidFill>
          <a:ln/>
        </p:spPr>
      </p:sp>
      <p:sp>
        <p:nvSpPr>
          <p:cNvPr id="159748" name="Rectangle 3"/>
          <p:cNvSpPr>
            <a:spLocks noGrp="1" noChangeArrowheads="1"/>
          </p:cNvSpPr>
          <p:nvPr>
            <p:ph type="body" idx="1"/>
          </p:nvPr>
        </p:nvSpPr>
        <p:spPr>
          <a:noFill/>
        </p:spPr>
        <p:txBody>
          <a:bodyPr/>
          <a:lstStyle/>
          <a:p>
            <a:pPr eaLnBrk="1" hangingPunct="1"/>
            <a:r>
              <a:rPr lang="en-US" b="1">
                <a:sym typeface="Symbol" pitchFamily="18" charset="2"/>
              </a:rPr>
              <a:t>Notes</a:t>
            </a:r>
          </a:p>
          <a:p>
            <a:pPr eaLnBrk="1" hangingPunct="1"/>
            <a:r>
              <a:rPr lang="en-US" b="1">
                <a:sym typeface="Symbol" pitchFamily="18" charset="2"/>
                <a:hlinkClick r:id="rId3" tooltip="De-bremsstrahlung.ogg"/>
              </a:rPr>
              <a:t>Bremsstrahlung</a:t>
            </a:r>
            <a:r>
              <a:rPr lang="en-US">
                <a:sym typeface="Symbol" pitchFamily="18" charset="2"/>
              </a:rPr>
              <a:t> (</a:t>
            </a:r>
            <a:r>
              <a:rPr lang="en-US">
                <a:sym typeface="Symbol" pitchFamily="18" charset="2"/>
                <a:hlinkClick r:id="rId4" tooltip="Wikipedia:Media help"/>
              </a:rPr>
              <a:t>help</a:t>
            </a:r>
            <a:r>
              <a:rPr lang="en-US">
                <a:sym typeface="Symbol" pitchFamily="18" charset="2"/>
              </a:rPr>
              <a:t>·</a:t>
            </a:r>
            <a:r>
              <a:rPr lang="en-US">
                <a:sym typeface="Symbol" pitchFamily="18" charset="2"/>
                <a:hlinkClick r:id="rId5" tooltip="Image:De-bremsstrahlung.ogg"/>
              </a:rPr>
              <a:t>info</a:t>
            </a:r>
            <a:r>
              <a:rPr lang="en-US">
                <a:sym typeface="Symbol" pitchFamily="18" charset="2"/>
              </a:rPr>
              <a:t>), (from the </a:t>
            </a:r>
            <a:r>
              <a:rPr lang="en-US">
                <a:sym typeface="Symbol" pitchFamily="18" charset="2"/>
                <a:hlinkClick r:id="rId6" tooltip="German language"/>
              </a:rPr>
              <a:t>German</a:t>
            </a:r>
            <a:r>
              <a:rPr lang="en-US">
                <a:sym typeface="Symbol" pitchFamily="18" charset="2"/>
              </a:rPr>
              <a:t> </a:t>
            </a:r>
            <a:r>
              <a:rPr lang="en-US" i="1">
                <a:sym typeface="Symbol" pitchFamily="18" charset="2"/>
              </a:rPr>
              <a:t>bremsen</a:t>
            </a:r>
            <a:r>
              <a:rPr lang="en-US">
                <a:sym typeface="Symbol" pitchFamily="18" charset="2"/>
              </a:rPr>
              <a:t>, to brake and </a:t>
            </a:r>
            <a:r>
              <a:rPr lang="en-US" i="1">
                <a:sym typeface="Symbol" pitchFamily="18" charset="2"/>
              </a:rPr>
              <a:t>Strahlung</a:t>
            </a:r>
            <a:r>
              <a:rPr lang="en-US">
                <a:sym typeface="Symbol" pitchFamily="18" charset="2"/>
              </a:rPr>
              <a:t>, radiation, thus, "braking radiation" or "deceleration radiation"), is </a:t>
            </a:r>
            <a:r>
              <a:rPr lang="en-US">
                <a:sym typeface="Symbol" pitchFamily="18" charset="2"/>
                <a:hlinkClick r:id="rId7" tooltip="Electromagnetic radiation"/>
              </a:rPr>
              <a:t>electromagnetic radiation</a:t>
            </a:r>
            <a:r>
              <a:rPr lang="en-US">
                <a:sym typeface="Symbol" pitchFamily="18" charset="2"/>
              </a:rPr>
              <a:t> produced by the acceleration of a charged particle, such as an </a:t>
            </a:r>
            <a:r>
              <a:rPr lang="en-US">
                <a:sym typeface="Symbol" pitchFamily="18" charset="2"/>
                <a:hlinkClick r:id="rId8" tooltip="Electron"/>
              </a:rPr>
              <a:t>electron</a:t>
            </a:r>
            <a:r>
              <a:rPr lang="en-US">
                <a:sym typeface="Symbol" pitchFamily="18" charset="2"/>
              </a:rPr>
              <a:t>, when deflected by another charged particle, such as an </a:t>
            </a:r>
            <a:r>
              <a:rPr lang="en-US">
                <a:sym typeface="Symbol" pitchFamily="18" charset="2"/>
                <a:hlinkClick r:id="rId9" tooltip="Atomic nucleus"/>
              </a:rPr>
              <a:t>atomic nucleus</a:t>
            </a:r>
            <a:r>
              <a:rPr lang="en-US">
                <a:sym typeface="Symbol" pitchFamily="18" charset="2"/>
              </a:rPr>
              <a:t>. The term is also used to refer to the process of producing the radiation. Bremsstrahlung has a </a:t>
            </a:r>
            <a:r>
              <a:rPr lang="en-US">
                <a:sym typeface="Symbol" pitchFamily="18" charset="2"/>
                <a:hlinkClick r:id="rId10" tooltip="Electromagnetic spectrum"/>
              </a:rPr>
              <a:t>continuous</a:t>
            </a:r>
            <a:r>
              <a:rPr lang="en-US">
                <a:sym typeface="Symbol" pitchFamily="18" charset="2"/>
              </a:rPr>
              <a:t> </a:t>
            </a:r>
            <a:r>
              <a:rPr lang="en-US">
                <a:sym typeface="Symbol" pitchFamily="18" charset="2"/>
                <a:hlinkClick r:id="rId11" tooltip="Spectroscopy"/>
              </a:rPr>
              <a:t>spectrum</a:t>
            </a:r>
            <a:r>
              <a:rPr lang="en-US">
                <a:sym typeface="Symbol" pitchFamily="18" charset="2"/>
              </a:rPr>
              <a:t>. The phenomenon was discovered by </a:t>
            </a:r>
            <a:r>
              <a:rPr lang="en-US">
                <a:sym typeface="Symbol" pitchFamily="18" charset="2"/>
                <a:hlinkClick r:id="rId12" tooltip="Nikola Tesla"/>
              </a:rPr>
              <a:t>Nikola Tesla</a:t>
            </a:r>
            <a:r>
              <a:rPr lang="en-US">
                <a:sym typeface="Symbol" pitchFamily="18" charset="2"/>
              </a:rPr>
              <a:t> during high frequency research he conducted between 1888 and 1897. </a:t>
            </a:r>
            <a:endParaRPr lang="en-US" sz="800">
              <a:sym typeface="Symbol" pitchFamily="18" charset="2"/>
            </a:endParaRPr>
          </a:p>
          <a:p>
            <a:pPr eaLnBrk="1" hangingPunct="1"/>
            <a:endParaRPr lang="en-US" sz="800">
              <a:sym typeface="Symbol" pitchFamily="18" charset="2"/>
            </a:endParaRPr>
          </a:p>
          <a:p>
            <a:pPr eaLnBrk="1" hangingPunct="1"/>
            <a:endParaRPr lang="en-US" sz="800" b="1"/>
          </a:p>
        </p:txBody>
      </p:sp>
    </p:spTree>
    <p:extLst>
      <p:ext uri="{BB962C8B-B14F-4D97-AF65-F5344CB8AC3E}">
        <p14:creationId xmlns:p14="http://schemas.microsoft.com/office/powerpoint/2010/main" val="2720850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B6A21017-1F62-4366-8ACB-E099A741B018}" type="slidenum">
              <a:rPr lang="en-US" smtClean="0"/>
              <a:pPr/>
              <a:t>16</a:t>
            </a:fld>
            <a:endParaRPr lang="en-US"/>
          </a:p>
        </p:txBody>
      </p:sp>
      <p:sp>
        <p:nvSpPr>
          <p:cNvPr id="160771" name="Rectangle 2"/>
          <p:cNvSpPr>
            <a:spLocks noGrp="1" noRot="1" noChangeAspect="1" noChangeArrowheads="1" noTextEdit="1"/>
          </p:cNvSpPr>
          <p:nvPr>
            <p:ph type="sldImg"/>
          </p:nvPr>
        </p:nvSpPr>
        <p:spPr>
          <a:solidFill>
            <a:srgbClr val="FFFFFF"/>
          </a:solidFill>
          <a:ln/>
        </p:spPr>
      </p:sp>
      <p:sp>
        <p:nvSpPr>
          <p:cNvPr id="16077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09133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56F4A9E4-6C1A-4A10-9CA6-FCD6C443FBAD}" type="slidenum">
              <a:rPr lang="en-US" smtClean="0"/>
              <a:pPr/>
              <a:t>17</a:t>
            </a:fld>
            <a:endParaRPr lang="en-US"/>
          </a:p>
        </p:txBody>
      </p:sp>
      <p:sp>
        <p:nvSpPr>
          <p:cNvPr id="161795" name="Rectangle 2"/>
          <p:cNvSpPr>
            <a:spLocks noGrp="1" noRot="1" noChangeAspect="1" noChangeArrowheads="1" noTextEdit="1"/>
          </p:cNvSpPr>
          <p:nvPr>
            <p:ph type="sldImg"/>
          </p:nvPr>
        </p:nvSpPr>
        <p:spPr>
          <a:solidFill>
            <a:srgbClr val="FFFFFF"/>
          </a:solidFill>
          <a:ln/>
        </p:spPr>
      </p:sp>
      <p:sp>
        <p:nvSpPr>
          <p:cNvPr id="161796" name="Rectangle 3"/>
          <p:cNvSpPr>
            <a:spLocks noGrp="1" noChangeArrowheads="1"/>
          </p:cNvSpPr>
          <p:nvPr>
            <p:ph type="body" idx="1"/>
          </p:nvPr>
        </p:nvSpPr>
        <p:spPr>
          <a:noFill/>
        </p:spPr>
        <p:txBody>
          <a:bodyPr/>
          <a:lstStyle/>
          <a:p>
            <a:pPr eaLnBrk="1" hangingPunct="1"/>
            <a:r>
              <a:rPr lang="en-US" b="1" dirty="0"/>
              <a:t>Blackboard</a:t>
            </a:r>
          </a:p>
          <a:p>
            <a:pPr eaLnBrk="1" hangingPunct="1"/>
            <a:r>
              <a:rPr lang="en-US" dirty="0"/>
              <a:t>-&gt; emitted photon energy: </a:t>
            </a:r>
            <a:r>
              <a:rPr lang="el-GR" dirty="0">
                <a:cs typeface="Arial" charset="0"/>
              </a:rPr>
              <a:t>Δ</a:t>
            </a:r>
            <a:r>
              <a:rPr lang="de-CH" dirty="0">
                <a:cs typeface="Arial" charset="0"/>
              </a:rPr>
              <a:t>E = E</a:t>
            </a:r>
            <a:r>
              <a:rPr lang="de-CH" baseline="-25000" dirty="0">
                <a:cs typeface="Arial" charset="0"/>
              </a:rPr>
              <a:t>N</a:t>
            </a:r>
            <a:r>
              <a:rPr lang="de-CH" dirty="0">
                <a:cs typeface="Arial" charset="0"/>
              </a:rPr>
              <a:t>-E</a:t>
            </a:r>
            <a:r>
              <a:rPr lang="de-CH" baseline="-25000" dirty="0">
                <a:cs typeface="Arial" charset="0"/>
              </a:rPr>
              <a:t>K</a:t>
            </a:r>
            <a:r>
              <a:rPr lang="de-CH" dirty="0">
                <a:cs typeface="Arial" charset="0"/>
              </a:rPr>
              <a:t> = </a:t>
            </a:r>
            <a:r>
              <a:rPr lang="en-US" dirty="0"/>
              <a:t>h </a:t>
            </a:r>
            <a:r>
              <a:rPr lang="en-US" dirty="0">
                <a:sym typeface="Symbol" pitchFamily="18" charset="2"/>
              </a:rPr>
              <a:t>  </a:t>
            </a:r>
            <a:endParaRPr lang="en-US" dirty="0"/>
          </a:p>
          <a:p>
            <a:pPr eaLnBrk="1" hangingPunct="1"/>
            <a:endParaRPr lang="en-US" dirty="0"/>
          </a:p>
          <a:p>
            <a:pPr eaLnBrk="1" hangingPunct="1"/>
            <a:r>
              <a:rPr lang="en-US" dirty="0"/>
              <a:t>-&gt; exercise: what is the maximum energy of X-rays from a tungsten target?</a:t>
            </a:r>
          </a:p>
          <a:p>
            <a:pPr eaLnBrk="1" hangingPunct="1"/>
            <a:r>
              <a:rPr lang="en-US" dirty="0"/>
              <a:t>-&gt; solution: maximum energy x-rays are generated if a zero-energy electron jumps onto K shell</a:t>
            </a:r>
          </a:p>
          <a:p>
            <a:pPr eaLnBrk="1" hangingPunct="1"/>
            <a:r>
              <a:rPr lang="en-US" dirty="0"/>
              <a:t>-&gt; binding energy of electrons </a:t>
            </a:r>
            <a:r>
              <a:rPr lang="en-US" dirty="0" err="1"/>
              <a:t>E</a:t>
            </a:r>
            <a:r>
              <a:rPr lang="en-US" baseline="-25000" dirty="0" err="1"/>
              <a:t>binding</a:t>
            </a:r>
            <a:r>
              <a:rPr lang="en-US" dirty="0"/>
              <a:t> = 13.6 </a:t>
            </a:r>
            <a:r>
              <a:rPr lang="en-US" dirty="0" err="1"/>
              <a:t>eV</a:t>
            </a:r>
            <a:r>
              <a:rPr lang="en-US" dirty="0"/>
              <a:t>  </a:t>
            </a:r>
            <a:r>
              <a:rPr lang="en-US" dirty="0">
                <a:sym typeface="Symbol" pitchFamily="18" charset="2"/>
              </a:rPr>
              <a:t> Z</a:t>
            </a:r>
            <a:r>
              <a:rPr lang="en-US" baseline="30000" dirty="0">
                <a:sym typeface="Symbol" pitchFamily="18" charset="2"/>
              </a:rPr>
              <a:t>2</a:t>
            </a:r>
            <a:r>
              <a:rPr lang="en-US" baseline="-25000" dirty="0">
                <a:sym typeface="Symbol" pitchFamily="18" charset="2"/>
              </a:rPr>
              <a:t>eff</a:t>
            </a:r>
            <a:endParaRPr lang="en-US" baseline="-25000" dirty="0"/>
          </a:p>
          <a:p>
            <a:pPr eaLnBrk="1" hangingPunct="1"/>
            <a:r>
              <a:rPr lang="en-US" dirty="0"/>
              <a:t>-&gt; </a:t>
            </a:r>
            <a:r>
              <a:rPr lang="en-US" dirty="0" err="1"/>
              <a:t>Z</a:t>
            </a:r>
            <a:r>
              <a:rPr lang="en-US" baseline="-25000" dirty="0" err="1"/>
              <a:t>w</a:t>
            </a:r>
            <a:r>
              <a:rPr lang="en-US" dirty="0"/>
              <a:t> = 74 -&gt; </a:t>
            </a:r>
            <a:r>
              <a:rPr lang="en-US" dirty="0" err="1"/>
              <a:t>E</a:t>
            </a:r>
            <a:r>
              <a:rPr lang="en-US" baseline="-25000" dirty="0" err="1"/>
              <a:t>max</a:t>
            </a:r>
            <a:r>
              <a:rPr lang="en-US" dirty="0"/>
              <a:t> = h </a:t>
            </a:r>
            <a:r>
              <a:rPr lang="en-US" dirty="0">
                <a:sym typeface="Symbol" pitchFamily="18" charset="2"/>
              </a:rPr>
              <a:t>  </a:t>
            </a:r>
            <a:r>
              <a:rPr lang="en-US" dirty="0"/>
              <a:t>= 13.6 </a:t>
            </a:r>
            <a:r>
              <a:rPr lang="en-US" dirty="0" err="1"/>
              <a:t>eV</a:t>
            </a:r>
            <a:r>
              <a:rPr lang="en-US" dirty="0"/>
              <a:t> (74-2)</a:t>
            </a:r>
            <a:r>
              <a:rPr lang="en-US" baseline="30000" dirty="0"/>
              <a:t>2</a:t>
            </a:r>
            <a:r>
              <a:rPr lang="en-US" dirty="0"/>
              <a:t> = 70.5 </a:t>
            </a:r>
            <a:r>
              <a:rPr lang="en-US" dirty="0" err="1"/>
              <a:t>keV</a:t>
            </a:r>
            <a:r>
              <a:rPr lang="en-US" dirty="0"/>
              <a:t> (</a:t>
            </a:r>
            <a:r>
              <a:rPr lang="en-US" dirty="0" err="1"/>
              <a:t>Z</a:t>
            </a:r>
            <a:r>
              <a:rPr lang="en-US" baseline="-25000" dirty="0" err="1"/>
              <a:t>eff</a:t>
            </a:r>
            <a:r>
              <a:rPr lang="en-US" dirty="0"/>
              <a:t> ~ (Z–2) for nuclei with large Z since electrons with l=0 shield nuclei) </a:t>
            </a:r>
          </a:p>
          <a:p>
            <a:pPr eaLnBrk="1" hangingPunct="1"/>
            <a:r>
              <a:rPr lang="en-US" dirty="0"/>
              <a:t>-&gt; </a:t>
            </a:r>
            <a:r>
              <a:rPr lang="en-US" dirty="0">
                <a:sym typeface="Symbol" pitchFamily="18" charset="2"/>
              </a:rPr>
              <a:t></a:t>
            </a:r>
            <a:r>
              <a:rPr lang="en-US" baseline="-25000" dirty="0">
                <a:sym typeface="Symbol" pitchFamily="18" charset="2"/>
              </a:rPr>
              <a:t>min</a:t>
            </a:r>
            <a:r>
              <a:rPr lang="en-US" dirty="0">
                <a:sym typeface="Symbol" pitchFamily="18" charset="2"/>
              </a:rPr>
              <a:t> = h</a:t>
            </a:r>
            <a:r>
              <a:rPr lang="en-US" dirty="0"/>
              <a:t> </a:t>
            </a:r>
            <a:r>
              <a:rPr lang="en-US" dirty="0">
                <a:sym typeface="Symbol" pitchFamily="18" charset="2"/>
              </a:rPr>
              <a:t> c / </a:t>
            </a:r>
            <a:r>
              <a:rPr lang="en-US" dirty="0" err="1">
                <a:sym typeface="Symbol" pitchFamily="18" charset="2"/>
              </a:rPr>
              <a:t>E</a:t>
            </a:r>
            <a:r>
              <a:rPr lang="en-US" baseline="-25000" dirty="0" err="1">
                <a:sym typeface="Symbol" pitchFamily="18" charset="2"/>
              </a:rPr>
              <a:t>max</a:t>
            </a:r>
            <a:r>
              <a:rPr lang="en-US" dirty="0">
                <a:sym typeface="Symbol" pitchFamily="18" charset="2"/>
              </a:rPr>
              <a:t> = 610</a:t>
            </a:r>
            <a:r>
              <a:rPr lang="en-US" baseline="30000" dirty="0">
                <a:sym typeface="Symbol" pitchFamily="18" charset="2"/>
              </a:rPr>
              <a:t>-34</a:t>
            </a:r>
            <a:r>
              <a:rPr lang="en-US" dirty="0">
                <a:sym typeface="Symbol" pitchFamily="18" charset="2"/>
              </a:rPr>
              <a:t> Js  310</a:t>
            </a:r>
            <a:r>
              <a:rPr lang="en-US" baseline="30000" dirty="0">
                <a:sym typeface="Symbol" pitchFamily="18" charset="2"/>
              </a:rPr>
              <a:t>8</a:t>
            </a:r>
            <a:r>
              <a:rPr lang="en-US" dirty="0">
                <a:sym typeface="Symbol" pitchFamily="18" charset="2"/>
              </a:rPr>
              <a:t> m/s / ( 70.510</a:t>
            </a:r>
            <a:r>
              <a:rPr lang="en-US" baseline="30000" dirty="0">
                <a:sym typeface="Symbol" pitchFamily="18" charset="2"/>
              </a:rPr>
              <a:t>3</a:t>
            </a:r>
            <a:r>
              <a:rPr lang="en-US" dirty="0">
                <a:sym typeface="Symbol" pitchFamily="18" charset="2"/>
              </a:rPr>
              <a:t>/1.610-</a:t>
            </a:r>
            <a:r>
              <a:rPr lang="en-US" baseline="30000" dirty="0">
                <a:sym typeface="Symbol" pitchFamily="18" charset="2"/>
              </a:rPr>
              <a:t>19 </a:t>
            </a:r>
            <a:r>
              <a:rPr lang="en-US" dirty="0">
                <a:sym typeface="Symbol" pitchFamily="18" charset="2"/>
              </a:rPr>
              <a:t>J) = 40 pm</a:t>
            </a:r>
          </a:p>
        </p:txBody>
      </p:sp>
    </p:spTree>
    <p:extLst>
      <p:ext uri="{BB962C8B-B14F-4D97-AF65-F5344CB8AC3E}">
        <p14:creationId xmlns:p14="http://schemas.microsoft.com/office/powerpoint/2010/main" val="3772209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9257FF0F-16B5-428D-B4BF-8F72ED976FD4}" type="slidenum">
              <a:rPr lang="en-US" smtClean="0"/>
              <a:pPr/>
              <a:t>18</a:t>
            </a:fld>
            <a:endParaRPr lang="en-US"/>
          </a:p>
        </p:txBody>
      </p:sp>
      <p:sp>
        <p:nvSpPr>
          <p:cNvPr id="162819" name="Rectangle 2"/>
          <p:cNvSpPr>
            <a:spLocks noGrp="1" noRot="1" noChangeAspect="1" noChangeArrowheads="1" noTextEdit="1"/>
          </p:cNvSpPr>
          <p:nvPr>
            <p:ph type="sldImg"/>
          </p:nvPr>
        </p:nvSpPr>
        <p:spPr>
          <a:solidFill>
            <a:srgbClr val="FFFFFF"/>
          </a:solidFill>
          <a:ln/>
        </p:spPr>
      </p:sp>
      <p:sp>
        <p:nvSpPr>
          <p:cNvPr id="162820" name="Rectangle 3"/>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1076590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769FD3DD-509C-4D5D-B97C-52B8BDFFC63E}" type="slidenum">
              <a:rPr lang="en-US" smtClean="0"/>
              <a:pPr/>
              <a:t>19</a:t>
            </a:fld>
            <a:endParaRPr lang="en-US"/>
          </a:p>
        </p:txBody>
      </p:sp>
      <p:sp>
        <p:nvSpPr>
          <p:cNvPr id="163843" name="Rectangle 2"/>
          <p:cNvSpPr>
            <a:spLocks noGrp="1" noRot="1" noChangeAspect="1" noChangeArrowheads="1" noTextEdit="1"/>
          </p:cNvSpPr>
          <p:nvPr>
            <p:ph type="sldImg"/>
          </p:nvPr>
        </p:nvSpPr>
        <p:spPr>
          <a:solidFill>
            <a:srgbClr val="FFFFFF"/>
          </a:solidFill>
          <a:ln/>
        </p:spPr>
      </p:sp>
      <p:sp>
        <p:nvSpPr>
          <p:cNvPr id="16384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258119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A7077558-488A-4DCB-A9D4-3F16FE40779C}" type="slidenum">
              <a:rPr lang="en-US" smtClean="0"/>
              <a:pPr/>
              <a:t>21</a:t>
            </a:fld>
            <a:endParaRPr lang="en-US"/>
          </a:p>
        </p:txBody>
      </p:sp>
      <p:sp>
        <p:nvSpPr>
          <p:cNvPr id="164867" name="Rectangle 2"/>
          <p:cNvSpPr>
            <a:spLocks noGrp="1" noRot="1" noChangeAspect="1" noChangeArrowheads="1" noTextEdit="1"/>
          </p:cNvSpPr>
          <p:nvPr>
            <p:ph type="sldImg"/>
          </p:nvPr>
        </p:nvSpPr>
        <p:spPr>
          <a:solidFill>
            <a:srgbClr val="FFFFFF"/>
          </a:solidFill>
          <a:ln/>
        </p:spPr>
      </p:sp>
      <p:sp>
        <p:nvSpPr>
          <p:cNvPr id="16486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995106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37B1DE39-C4FA-49AC-9C2A-08DA43F4C585}" type="slidenum">
              <a:rPr lang="en-US" smtClean="0"/>
              <a:pPr/>
              <a:t>22</a:t>
            </a:fld>
            <a:endParaRPr lang="en-US"/>
          </a:p>
        </p:txBody>
      </p:sp>
      <p:sp>
        <p:nvSpPr>
          <p:cNvPr id="165891" name="Rectangle 4"/>
          <p:cNvSpPr>
            <a:spLocks noGrp="1" noRot="1" noChangeAspect="1" noChangeArrowheads="1" noTextEdit="1"/>
          </p:cNvSpPr>
          <p:nvPr>
            <p:ph type="sldImg"/>
          </p:nvPr>
        </p:nvSpPr>
        <p:spPr>
          <a:ln/>
        </p:spPr>
      </p:sp>
      <p:sp>
        <p:nvSpPr>
          <p:cNvPr id="165892" name="Rectangle 5"/>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07907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11385-217E-D34B-AC30-E1D0BF9A8529}" type="slidenum">
              <a:rPr lang="en-US" smtClean="0"/>
              <a:t>4</a:t>
            </a:fld>
            <a:endParaRPr lang="en-US"/>
          </a:p>
        </p:txBody>
      </p:sp>
    </p:spTree>
    <p:extLst>
      <p:ext uri="{BB962C8B-B14F-4D97-AF65-F5344CB8AC3E}">
        <p14:creationId xmlns:p14="http://schemas.microsoft.com/office/powerpoint/2010/main" val="2545500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38D0F3C5-06E9-45C5-A7C6-7A520C23B635}" type="slidenum">
              <a:rPr lang="en-US" smtClean="0"/>
              <a:pPr/>
              <a:t>23</a:t>
            </a:fld>
            <a:endParaRPr lang="en-US"/>
          </a:p>
        </p:txBody>
      </p:sp>
      <p:sp>
        <p:nvSpPr>
          <p:cNvPr id="166915" name="Rectangle 2"/>
          <p:cNvSpPr>
            <a:spLocks noGrp="1" noRot="1" noChangeAspect="1" noChangeArrowheads="1" noTextEdit="1"/>
          </p:cNvSpPr>
          <p:nvPr>
            <p:ph type="sldImg"/>
          </p:nvPr>
        </p:nvSpPr>
        <p:spPr>
          <a:solidFill>
            <a:srgbClr val="FFFFFF"/>
          </a:solidFill>
          <a:ln/>
        </p:spPr>
      </p:sp>
      <p:sp>
        <p:nvSpPr>
          <p:cNvPr id="166916" name="Rectangle 3"/>
          <p:cNvSpPr>
            <a:spLocks noGrp="1" noChangeArrowheads="1"/>
          </p:cNvSpPr>
          <p:nvPr>
            <p:ph type="body" idx="1"/>
          </p:nvPr>
        </p:nvSpPr>
        <p:spPr>
          <a:noFill/>
        </p:spPr>
        <p:txBody>
          <a:bodyPr/>
          <a:lstStyle/>
          <a:p>
            <a:pPr eaLnBrk="1" hangingPunct="1"/>
            <a:r>
              <a:rPr lang="en-US" b="1" dirty="0"/>
              <a:t>Blackboard</a:t>
            </a:r>
          </a:p>
          <a:p>
            <a:pPr eaLnBrk="1" hangingPunct="1"/>
            <a:r>
              <a:rPr lang="en-US" dirty="0"/>
              <a:t>-&gt; P = U </a:t>
            </a:r>
            <a:r>
              <a:rPr lang="en-US" dirty="0">
                <a:sym typeface="Symbol" pitchFamily="18" charset="2"/>
              </a:rPr>
              <a:t> I = 100 kV</a:t>
            </a:r>
            <a:r>
              <a:rPr lang="en-US" dirty="0"/>
              <a:t> </a:t>
            </a:r>
            <a:r>
              <a:rPr lang="en-US" dirty="0">
                <a:sym typeface="Symbol" pitchFamily="18" charset="2"/>
              </a:rPr>
              <a:t> 100 </a:t>
            </a:r>
            <a:r>
              <a:rPr lang="en-US" dirty="0" err="1">
                <a:sym typeface="Symbol" pitchFamily="18" charset="2"/>
              </a:rPr>
              <a:t>mA</a:t>
            </a:r>
            <a:r>
              <a:rPr lang="en-US" dirty="0">
                <a:sym typeface="Symbol" pitchFamily="18" charset="2"/>
              </a:rPr>
              <a:t> = 10 kW</a:t>
            </a:r>
          </a:p>
          <a:p>
            <a:pPr eaLnBrk="1" hangingPunct="1"/>
            <a:r>
              <a:rPr lang="en-US" dirty="0">
                <a:sym typeface="Symbol" pitchFamily="18" charset="2"/>
              </a:rPr>
              <a:t>-&gt; </a:t>
            </a:r>
            <a:r>
              <a:rPr lang="en-US" dirty="0"/>
              <a:t>1% X-ray + 99% heat!</a:t>
            </a:r>
          </a:p>
          <a:p>
            <a:pPr eaLnBrk="1" hangingPunct="1"/>
            <a:endParaRPr lang="en-US" dirty="0"/>
          </a:p>
          <a:p>
            <a:pPr eaLnBrk="1" hangingPunct="1"/>
            <a:r>
              <a:rPr lang="en-US" dirty="0"/>
              <a:t>-&gt; How much heat is radiated per second and cm</a:t>
            </a:r>
            <a:r>
              <a:rPr lang="en-US" baseline="30000" dirty="0"/>
              <a:t>2</a:t>
            </a:r>
            <a:r>
              <a:rPr lang="en-US" dirty="0"/>
              <a:t> if </a:t>
            </a:r>
            <a:r>
              <a:rPr lang="en-US" dirty="0" err="1"/>
              <a:t>T</a:t>
            </a:r>
            <a:r>
              <a:rPr lang="en-US" baseline="-25000" dirty="0" err="1"/>
              <a:t>Anode</a:t>
            </a:r>
            <a:r>
              <a:rPr lang="en-US" dirty="0"/>
              <a:t> = 2000 K given:</a:t>
            </a:r>
          </a:p>
          <a:p>
            <a:pPr eaLnBrk="1" hangingPunct="1"/>
            <a:r>
              <a:rPr lang="en-US" dirty="0"/>
              <a:t>	- absorption efficiency </a:t>
            </a:r>
            <a:r>
              <a:rPr lang="en-US" dirty="0">
                <a:sym typeface="Symbol" pitchFamily="18" charset="2"/>
              </a:rPr>
              <a:t> = 0.8</a:t>
            </a:r>
          </a:p>
          <a:p>
            <a:pPr eaLnBrk="1" hangingPunct="1"/>
            <a:r>
              <a:rPr lang="en-US" dirty="0"/>
              <a:t>-&gt; W = </a:t>
            </a:r>
            <a:r>
              <a:rPr lang="en-US" dirty="0">
                <a:sym typeface="Symbol" pitchFamily="18" charset="2"/>
              </a:rPr>
              <a:t>    T</a:t>
            </a:r>
            <a:r>
              <a:rPr lang="en-US" baseline="30000" dirty="0">
                <a:sym typeface="Symbol" pitchFamily="18" charset="2"/>
              </a:rPr>
              <a:t>4</a:t>
            </a:r>
            <a:r>
              <a:rPr lang="en-US" dirty="0">
                <a:sym typeface="Symbol" pitchFamily="18" charset="2"/>
              </a:rPr>
              <a:t> = 73 Wcm</a:t>
            </a:r>
            <a:r>
              <a:rPr lang="en-US" baseline="30000" dirty="0">
                <a:sym typeface="Symbol" pitchFamily="18" charset="2"/>
              </a:rPr>
              <a:t>-2</a:t>
            </a:r>
            <a:r>
              <a:rPr lang="en-US" dirty="0">
                <a:sym typeface="Symbol" pitchFamily="18" charset="2"/>
              </a:rPr>
              <a:t> = 73 Jcm</a:t>
            </a:r>
            <a:r>
              <a:rPr lang="en-US" baseline="30000" dirty="0">
                <a:sym typeface="Symbol" pitchFamily="18" charset="2"/>
              </a:rPr>
              <a:t>-2</a:t>
            </a:r>
            <a:r>
              <a:rPr lang="en-US" dirty="0">
                <a:sym typeface="Symbol" pitchFamily="18" charset="2"/>
              </a:rPr>
              <a:t>s</a:t>
            </a:r>
            <a:r>
              <a:rPr lang="en-US" baseline="30000" dirty="0">
                <a:sym typeface="Symbol" pitchFamily="18" charset="2"/>
              </a:rPr>
              <a:t>-1</a:t>
            </a:r>
            <a:r>
              <a:rPr lang="en-US" dirty="0">
                <a:sym typeface="Symbol" pitchFamily="18" charset="2"/>
              </a:rPr>
              <a:t> </a:t>
            </a:r>
            <a:endParaRPr lang="en-US" baseline="30000" dirty="0">
              <a:sym typeface="Symbol" pitchFamily="18" charset="2"/>
            </a:endParaRPr>
          </a:p>
          <a:p>
            <a:pPr eaLnBrk="1" hangingPunct="1"/>
            <a:endParaRPr lang="en-US" b="1" dirty="0"/>
          </a:p>
        </p:txBody>
      </p:sp>
    </p:spTree>
    <p:extLst>
      <p:ext uri="{BB962C8B-B14F-4D97-AF65-F5344CB8AC3E}">
        <p14:creationId xmlns:p14="http://schemas.microsoft.com/office/powerpoint/2010/main" val="4257535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017F477F-81A8-4F0E-9AE5-CADC60A36526}" type="slidenum">
              <a:rPr lang="en-US" smtClean="0"/>
              <a:pPr/>
              <a:t>24</a:t>
            </a:fld>
            <a:endParaRPr lang="en-US"/>
          </a:p>
        </p:txBody>
      </p:sp>
      <p:sp>
        <p:nvSpPr>
          <p:cNvPr id="167939" name="Rectangle 2"/>
          <p:cNvSpPr>
            <a:spLocks noGrp="1" noRot="1" noChangeAspect="1" noChangeArrowheads="1" noTextEdit="1"/>
          </p:cNvSpPr>
          <p:nvPr>
            <p:ph type="sldImg"/>
          </p:nvPr>
        </p:nvSpPr>
        <p:spPr>
          <a:solidFill>
            <a:srgbClr val="FFFFFF"/>
          </a:solidFill>
          <a:ln/>
        </p:spPr>
      </p:sp>
      <p:sp>
        <p:nvSpPr>
          <p:cNvPr id="167940" name="Rectangle 3"/>
          <p:cNvSpPr>
            <a:spLocks noGrp="1" noChangeArrowheads="1"/>
          </p:cNvSpPr>
          <p:nvPr>
            <p:ph type="body" idx="1"/>
          </p:nvPr>
        </p:nvSpPr>
        <p:spPr>
          <a:noFill/>
        </p:spPr>
        <p:txBody>
          <a:bodyPr/>
          <a:lstStyle/>
          <a:p>
            <a:pPr eaLnBrk="1" hangingPunct="1"/>
            <a:endParaRPr lang="en-US"/>
          </a:p>
          <a:p>
            <a:pPr eaLnBrk="1" hangingPunct="1"/>
            <a:endParaRPr lang="en-US"/>
          </a:p>
          <a:p>
            <a:pPr eaLnBrk="1" hangingPunct="1"/>
            <a:endParaRPr lang="en-US"/>
          </a:p>
          <a:p>
            <a:pPr eaLnBrk="1" hangingPunct="1"/>
            <a:endParaRPr lang="en-US" u="sng"/>
          </a:p>
          <a:p>
            <a:pPr eaLnBrk="1" hangingPunct="1"/>
            <a:endParaRPr lang="en-US"/>
          </a:p>
        </p:txBody>
      </p:sp>
    </p:spTree>
    <p:extLst>
      <p:ext uri="{BB962C8B-B14F-4D97-AF65-F5344CB8AC3E}">
        <p14:creationId xmlns:p14="http://schemas.microsoft.com/office/powerpoint/2010/main" val="1385102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53F4C09E-4054-4144-9E70-722B9395F0E1}" type="slidenum">
              <a:rPr lang="en-US" smtClean="0"/>
              <a:pPr/>
              <a:t>25</a:t>
            </a:fld>
            <a:endParaRPr lang="en-US"/>
          </a:p>
        </p:txBody>
      </p:sp>
      <p:sp>
        <p:nvSpPr>
          <p:cNvPr id="168963" name="Rectangle 4"/>
          <p:cNvSpPr>
            <a:spLocks noGrp="1" noRot="1" noChangeAspect="1" noChangeArrowheads="1" noTextEdit="1"/>
          </p:cNvSpPr>
          <p:nvPr>
            <p:ph type="sldImg"/>
          </p:nvPr>
        </p:nvSpPr>
        <p:spPr>
          <a:ln/>
        </p:spPr>
      </p:sp>
      <p:sp>
        <p:nvSpPr>
          <p:cNvPr id="168964" name="Rectangle 5"/>
          <p:cNvSpPr>
            <a:spLocks noGrp="1" noChangeArrowheads="1"/>
          </p:cNvSpPr>
          <p:nvPr>
            <p:ph type="body" idx="1"/>
          </p:nvPr>
        </p:nvSpPr>
        <p:spPr>
          <a:noFill/>
        </p:spPr>
        <p:txBody>
          <a:bodyPr/>
          <a:lstStyle/>
          <a:p>
            <a:pPr eaLnBrk="1" hangingPunct="1"/>
            <a:r>
              <a:rPr lang="en-US"/>
              <a:t>In the early times Crookes or Hittorf tubes consists of a view simple electrodes projecting into a glass bulb. With one of these tubes Wilhelm Röntgen made his discovery for which he was awarded for the first Nobel Prize. The classic cold X-Ray tube was born, a tube with two electrodes. The tube developed into a three electrode tube with a platinum target due to the high melting point of  this metal. When in 1913 William Coolidge and Lilienfeld made there first hot</a:t>
            </a:r>
            <a:br>
              <a:rPr lang="en-US"/>
            </a:br>
            <a:r>
              <a:rPr lang="en-US"/>
              <a:t> Cathode X-Ray tube, they replaced the cold Cathode with a heated spiral filament Cathode and  tungsten Anode. The angle of the Anode in his tube was set at 45º. X-Ray's could now be better controlled and were more reliable. There was only a practical problem, cooling the Anode, (which  got extremely hot) was a huge problem due to it's small size. A new design was developed, a heavy copper base to the Anode, sometimes with water cooling, this conducted the heat away and therefore increased the capacity of the tube to withstand a high current. In 1924 Philips developed the Metalix tube, the glass tube was fitted in a metal </a:t>
            </a:r>
            <a:br>
              <a:rPr lang="en-US"/>
            </a:br>
            <a:r>
              <a:rPr lang="en-US"/>
              <a:t> housing and also incorporated the principle of line focus. The Anode face was changed at an  angle of  19º in respect to the Cathode. Finally the rotating Anode tube was developed. It was first sold in 1929 by Philips and called the Rotalix tube. In the rotating Anode tube the target is a  tungsten or wolfram disc that spins so that the focal spot of the Cathode ray is changing and the heat is dissipated. Soon after the discovery of Conrad Roentgen the production of these tubes </a:t>
            </a:r>
            <a:br>
              <a:rPr lang="en-US"/>
            </a:br>
            <a:r>
              <a:rPr lang="en-US"/>
              <a:t> started, not only in the German factories of Gundelach, Müller, Pressler and Siemens. But also by Philips in Holland and Cuthbert Andrews in England. In the US by Victor and general Electric.</a:t>
            </a:r>
            <a:br>
              <a:rPr lang="en-US"/>
            </a:br>
            <a:endParaRPr lang="en-US"/>
          </a:p>
        </p:txBody>
      </p:sp>
    </p:spTree>
    <p:extLst>
      <p:ext uri="{BB962C8B-B14F-4D97-AF65-F5344CB8AC3E}">
        <p14:creationId xmlns:p14="http://schemas.microsoft.com/office/powerpoint/2010/main" val="3940945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80D0875E-D394-4479-A47E-C6C2647AA1A4}" type="slidenum">
              <a:rPr lang="en-US" smtClean="0"/>
              <a:pPr/>
              <a:t>26</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18229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5F743560-EE42-412F-AF18-D6362D129E50}" type="slidenum">
              <a:rPr lang="en-US" smtClean="0"/>
              <a:pPr/>
              <a:t>27</a:t>
            </a:fld>
            <a:endParaRPr lang="en-US"/>
          </a:p>
        </p:txBody>
      </p:sp>
      <p:sp>
        <p:nvSpPr>
          <p:cNvPr id="171011" name="Rectangle 2"/>
          <p:cNvSpPr>
            <a:spLocks noGrp="1" noRot="1" noChangeAspect="1" noChangeArrowheads="1" noTextEdit="1"/>
          </p:cNvSpPr>
          <p:nvPr>
            <p:ph type="sldImg"/>
          </p:nvPr>
        </p:nvSpPr>
        <p:spPr>
          <a:solidFill>
            <a:srgbClr val="FFFFFF"/>
          </a:solidFill>
          <a:ln/>
        </p:spPr>
      </p:sp>
      <p:sp>
        <p:nvSpPr>
          <p:cNvPr id="17101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687919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F81561D5-76DB-487F-A1A5-3AB1FD1D7773}" type="slidenum">
              <a:rPr lang="en-US" smtClean="0"/>
              <a:pPr/>
              <a:t>28</a:t>
            </a:fld>
            <a:endParaRPr lang="en-US"/>
          </a:p>
        </p:txBody>
      </p:sp>
      <p:sp>
        <p:nvSpPr>
          <p:cNvPr id="172035" name="Rectangle 2"/>
          <p:cNvSpPr>
            <a:spLocks noGrp="1" noRot="1" noChangeAspect="1" noChangeArrowheads="1" noTextEdit="1"/>
          </p:cNvSpPr>
          <p:nvPr>
            <p:ph type="sldImg"/>
          </p:nvPr>
        </p:nvSpPr>
        <p:spPr>
          <a:solidFill>
            <a:srgbClr val="FFFFFF"/>
          </a:solidFill>
          <a:ln/>
        </p:spPr>
      </p:sp>
      <p:sp>
        <p:nvSpPr>
          <p:cNvPr id="17203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96311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5A149BB3-B36F-4D95-A26B-425EB06D39D8}" type="slidenum">
              <a:rPr lang="en-US" smtClean="0"/>
              <a:pPr/>
              <a:t>29</a:t>
            </a:fld>
            <a:endParaRPr lang="en-US"/>
          </a:p>
        </p:txBody>
      </p:sp>
      <p:sp>
        <p:nvSpPr>
          <p:cNvPr id="173059" name="Rectangle 2"/>
          <p:cNvSpPr>
            <a:spLocks noGrp="1" noRot="1" noChangeAspect="1" noChangeArrowheads="1" noTextEdit="1"/>
          </p:cNvSpPr>
          <p:nvPr>
            <p:ph type="sldImg"/>
          </p:nvPr>
        </p:nvSpPr>
        <p:spPr>
          <a:solidFill>
            <a:srgbClr val="FFFFFF"/>
          </a:solidFill>
          <a:ln/>
        </p:spPr>
      </p:sp>
      <p:sp>
        <p:nvSpPr>
          <p:cNvPr id="173060"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energy of incident photon E</a:t>
            </a:r>
            <a:r>
              <a:rPr lang="en-US" baseline="-25000"/>
              <a:t>Incidence</a:t>
            </a:r>
            <a:r>
              <a:rPr lang="en-US"/>
              <a:t> </a:t>
            </a:r>
            <a:r>
              <a:rPr lang="en-US">
                <a:sym typeface="Symbol" pitchFamily="18" charset="2"/>
              </a:rPr>
              <a:t>= E</a:t>
            </a:r>
            <a:r>
              <a:rPr lang="en-US" baseline="-25000">
                <a:sym typeface="Symbol" pitchFamily="18" charset="2"/>
              </a:rPr>
              <a:t>Ejection</a:t>
            </a:r>
            <a:r>
              <a:rPr lang="en-US">
                <a:sym typeface="Symbol" pitchFamily="18" charset="2"/>
              </a:rPr>
              <a:t> + ½   m</a:t>
            </a:r>
            <a:r>
              <a:rPr lang="en-US" baseline="-25000">
                <a:sym typeface="Symbol" pitchFamily="18" charset="2"/>
              </a:rPr>
              <a:t>e</a:t>
            </a:r>
            <a:r>
              <a:rPr lang="en-US">
                <a:sym typeface="Symbol" pitchFamily="18" charset="2"/>
              </a:rPr>
              <a:t>  </a:t>
            </a:r>
            <a:r>
              <a:rPr lang="en-US" baseline="30000">
                <a:sym typeface="Symbol" pitchFamily="18" charset="2"/>
              </a:rPr>
              <a:t>2</a:t>
            </a:r>
          </a:p>
          <a:p>
            <a:pPr eaLnBrk="1" hangingPunct="1"/>
            <a:endParaRPr lang="en-US" b="1"/>
          </a:p>
        </p:txBody>
      </p:sp>
    </p:spTree>
    <p:extLst>
      <p:ext uri="{BB962C8B-B14F-4D97-AF65-F5344CB8AC3E}">
        <p14:creationId xmlns:p14="http://schemas.microsoft.com/office/powerpoint/2010/main" val="1019517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28D6EE07-2C5A-451C-8097-50BF9106E04E}" type="slidenum">
              <a:rPr lang="en-US" smtClean="0"/>
              <a:pPr/>
              <a:t>30</a:t>
            </a:fld>
            <a:endParaRPr lang="en-US"/>
          </a:p>
        </p:txBody>
      </p:sp>
      <p:sp>
        <p:nvSpPr>
          <p:cNvPr id="174083" name="Rectangle 2"/>
          <p:cNvSpPr>
            <a:spLocks noGrp="1" noRot="1" noChangeAspect="1" noChangeArrowheads="1" noTextEdit="1"/>
          </p:cNvSpPr>
          <p:nvPr>
            <p:ph type="sldImg"/>
          </p:nvPr>
        </p:nvSpPr>
        <p:spPr>
          <a:solidFill>
            <a:srgbClr val="FFFFFF"/>
          </a:solidFill>
          <a:ln/>
        </p:spPr>
      </p:sp>
      <p:sp>
        <p:nvSpPr>
          <p:cNvPr id="174084" name="Rectangle 3"/>
          <p:cNvSpPr>
            <a:spLocks noGrp="1" noChangeArrowheads="1"/>
          </p:cNvSpPr>
          <p:nvPr>
            <p:ph type="body" idx="1"/>
          </p:nvPr>
        </p:nvSpPr>
        <p:spPr>
          <a:noFill/>
        </p:spPr>
        <p:txBody>
          <a:bodyPr/>
          <a:lstStyle/>
          <a:p>
            <a:pPr eaLnBrk="1" hangingPunct="1"/>
            <a:r>
              <a:rPr lang="en-US" b="1"/>
              <a:t>Blackboard</a:t>
            </a:r>
            <a:endParaRPr lang="en-US"/>
          </a:p>
          <a:p>
            <a:pPr eaLnBrk="1" hangingPunct="1"/>
            <a:r>
              <a:rPr lang="en-US"/>
              <a:t>-&gt; Compare with billiard hit -&gt; sketch photon hitting an electron a) before hit b) after hit (after hit impulse of photon is p’, of electron P’</a:t>
            </a:r>
            <a:r>
              <a:rPr lang="en-US" baseline="-25000"/>
              <a:t>e</a:t>
            </a:r>
            <a:r>
              <a:rPr lang="en-US"/>
              <a:t>)</a:t>
            </a:r>
            <a:endParaRPr lang="en-US" baseline="-25000"/>
          </a:p>
          <a:p>
            <a:pPr eaLnBrk="1" hangingPunct="1"/>
            <a:r>
              <a:rPr lang="en-US"/>
              <a:t>-&gt; conservation of energy: p </a:t>
            </a:r>
            <a:r>
              <a:rPr lang="en-US">
                <a:sym typeface="Symbol" pitchFamily="18" charset="2"/>
              </a:rPr>
              <a:t> </a:t>
            </a:r>
            <a:r>
              <a:rPr lang="en-US"/>
              <a:t>c + mc</a:t>
            </a:r>
            <a:r>
              <a:rPr lang="en-US" baseline="30000"/>
              <a:t>2</a:t>
            </a:r>
            <a:r>
              <a:rPr lang="en-US"/>
              <a:t> = p’ </a:t>
            </a:r>
            <a:r>
              <a:rPr lang="en-US">
                <a:sym typeface="Symbol" pitchFamily="18" charset="2"/>
              </a:rPr>
              <a:t> </a:t>
            </a:r>
            <a:r>
              <a:rPr lang="en-US"/>
              <a:t>c + E’</a:t>
            </a:r>
            <a:r>
              <a:rPr lang="en-US" baseline="-25000"/>
              <a:t>e</a:t>
            </a:r>
            <a:r>
              <a:rPr lang="en-US"/>
              <a:t> -&gt; ( p – p’ + mc)</a:t>
            </a:r>
            <a:r>
              <a:rPr lang="en-US" baseline="30000"/>
              <a:t>2</a:t>
            </a:r>
            <a:r>
              <a:rPr lang="en-US"/>
              <a:t> = ( E’</a:t>
            </a:r>
            <a:r>
              <a:rPr lang="en-US" baseline="-25000"/>
              <a:t>e</a:t>
            </a:r>
            <a:r>
              <a:rPr lang="en-US"/>
              <a:t>/c )</a:t>
            </a:r>
            <a:r>
              <a:rPr lang="en-US" baseline="30000"/>
              <a:t>2</a:t>
            </a:r>
          </a:p>
          <a:p>
            <a:pPr eaLnBrk="1" hangingPunct="1"/>
            <a:r>
              <a:rPr lang="en-US"/>
              <a:t>-&gt; conservation of momentum: </a:t>
            </a:r>
            <a:r>
              <a:rPr lang="en-US" b="1"/>
              <a:t>p</a:t>
            </a:r>
            <a:r>
              <a:rPr lang="en-US"/>
              <a:t> – </a:t>
            </a:r>
            <a:r>
              <a:rPr lang="en-US" b="1"/>
              <a:t>p’ </a:t>
            </a:r>
            <a:r>
              <a:rPr lang="en-US"/>
              <a:t>= </a:t>
            </a:r>
            <a:r>
              <a:rPr lang="en-US" b="1"/>
              <a:t>p’</a:t>
            </a:r>
            <a:r>
              <a:rPr lang="en-US" b="1" baseline="-25000"/>
              <a:t>e</a:t>
            </a:r>
          </a:p>
          <a:p>
            <a:pPr eaLnBrk="1" hangingPunct="1"/>
            <a:r>
              <a:rPr lang="en-US" sz="700"/>
              <a:t>-&gt; square both sides: p</a:t>
            </a:r>
            <a:r>
              <a:rPr lang="en-US" sz="700" baseline="30000"/>
              <a:t>2 </a:t>
            </a:r>
            <a:r>
              <a:rPr lang="en-US" sz="700"/>
              <a:t>– 2</a:t>
            </a:r>
            <a:r>
              <a:rPr lang="en-US" sz="700" b="1"/>
              <a:t>p</a:t>
            </a:r>
            <a:r>
              <a:rPr lang="en-US" sz="700" b="1">
                <a:sym typeface="Symbol" pitchFamily="18" charset="2"/>
              </a:rPr>
              <a:t>p</a:t>
            </a:r>
            <a:r>
              <a:rPr lang="en-US" sz="700">
                <a:sym typeface="Symbol" pitchFamily="18" charset="2"/>
              </a:rPr>
              <a:t>’+p’</a:t>
            </a:r>
            <a:r>
              <a:rPr lang="en-US" sz="700" baseline="30000">
                <a:sym typeface="Symbol" pitchFamily="18" charset="2"/>
              </a:rPr>
              <a:t>2</a:t>
            </a:r>
            <a:r>
              <a:rPr lang="en-US" sz="700">
                <a:sym typeface="Symbol" pitchFamily="18" charset="2"/>
              </a:rPr>
              <a:t> = p’</a:t>
            </a:r>
            <a:r>
              <a:rPr lang="en-US" sz="700" baseline="-25000">
                <a:sym typeface="Symbol" pitchFamily="18" charset="2"/>
              </a:rPr>
              <a:t>e</a:t>
            </a:r>
            <a:r>
              <a:rPr lang="en-US" sz="700" baseline="30000">
                <a:sym typeface="Symbol" pitchFamily="18" charset="2"/>
              </a:rPr>
              <a:t>2</a:t>
            </a:r>
            <a:r>
              <a:rPr lang="en-US" sz="700">
                <a:sym typeface="Symbol" pitchFamily="18" charset="2"/>
              </a:rPr>
              <a:t>    (</a:t>
            </a:r>
            <a:r>
              <a:rPr lang="en-US" sz="700" b="1"/>
              <a:t>p </a:t>
            </a:r>
            <a:r>
              <a:rPr lang="en-US" sz="700" b="1">
                <a:sym typeface="Symbol" pitchFamily="18" charset="2"/>
              </a:rPr>
              <a:t> p</a:t>
            </a:r>
            <a:r>
              <a:rPr lang="en-US" sz="700">
                <a:sym typeface="Symbol" pitchFamily="18" charset="2"/>
              </a:rPr>
              <a:t>’ = p</a:t>
            </a:r>
            <a:r>
              <a:rPr lang="en-US" sz="700" b="1"/>
              <a:t> </a:t>
            </a:r>
            <a:r>
              <a:rPr lang="en-US" sz="700" b="1">
                <a:sym typeface="Symbol" pitchFamily="18" charset="2"/>
              </a:rPr>
              <a:t> </a:t>
            </a:r>
            <a:r>
              <a:rPr lang="en-US" sz="700">
                <a:sym typeface="Symbol" pitchFamily="18" charset="2"/>
              </a:rPr>
              <a:t>p’  cos )</a:t>
            </a:r>
          </a:p>
          <a:p>
            <a:pPr eaLnBrk="1" hangingPunct="1"/>
            <a:r>
              <a:rPr lang="en-US" sz="700">
                <a:sym typeface="Symbol" pitchFamily="18" charset="2"/>
              </a:rPr>
              <a:t>-&gt; further calc</a:t>
            </a:r>
          </a:p>
          <a:p>
            <a:pPr eaLnBrk="1" hangingPunct="1"/>
            <a:r>
              <a:rPr lang="en-US" sz="700">
                <a:sym typeface="Symbol" pitchFamily="18" charset="2"/>
              </a:rPr>
              <a:t>-&gt; ’- = h/(mc) </a:t>
            </a:r>
            <a:r>
              <a:rPr lang="en-US">
                <a:sym typeface="Symbol" pitchFamily="18" charset="2"/>
              </a:rPr>
              <a:t> </a:t>
            </a:r>
            <a:r>
              <a:rPr lang="en-US" sz="700">
                <a:sym typeface="Symbol" pitchFamily="18" charset="2"/>
              </a:rPr>
              <a:t>(1-cos )  (Compton effect)</a:t>
            </a:r>
          </a:p>
          <a:p>
            <a:pPr eaLnBrk="1" hangingPunct="1"/>
            <a:r>
              <a:rPr lang="en-US" sz="700">
                <a:sym typeface="Symbol" pitchFamily="18" charset="2"/>
              </a:rPr>
              <a:t>-&gt; Scatter problem!</a:t>
            </a:r>
          </a:p>
          <a:p>
            <a:pPr eaLnBrk="1" hangingPunct="1"/>
            <a:endParaRPr lang="en-US" sz="700">
              <a:sym typeface="Symbol" pitchFamily="18" charset="2"/>
            </a:endParaRPr>
          </a:p>
          <a:p>
            <a:pPr eaLnBrk="1" hangingPunct="1"/>
            <a:endParaRPr lang="en-US"/>
          </a:p>
        </p:txBody>
      </p:sp>
    </p:spTree>
    <p:extLst>
      <p:ext uri="{BB962C8B-B14F-4D97-AF65-F5344CB8AC3E}">
        <p14:creationId xmlns:p14="http://schemas.microsoft.com/office/powerpoint/2010/main" val="2170492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B5DCA88B-7AAC-4767-AFEC-5621B437EC60}" type="slidenum">
              <a:rPr lang="en-US" smtClean="0"/>
              <a:pPr/>
              <a:t>31</a:t>
            </a:fld>
            <a:endParaRPr lang="en-US"/>
          </a:p>
        </p:txBody>
      </p:sp>
      <p:sp>
        <p:nvSpPr>
          <p:cNvPr id="175107" name="Rectangle 4"/>
          <p:cNvSpPr>
            <a:spLocks noGrp="1" noRot="1" noChangeAspect="1" noChangeArrowheads="1" noTextEdit="1"/>
          </p:cNvSpPr>
          <p:nvPr>
            <p:ph type="sldImg"/>
          </p:nvPr>
        </p:nvSpPr>
        <p:spPr>
          <a:ln/>
        </p:spPr>
      </p:sp>
      <p:sp>
        <p:nvSpPr>
          <p:cNvPr id="175108" name="Rectangle 5"/>
          <p:cNvSpPr>
            <a:spLocks noGrp="1" noChangeArrowheads="1"/>
          </p:cNvSpPr>
          <p:nvPr>
            <p:ph type="body" idx="1"/>
          </p:nvPr>
        </p:nvSpPr>
        <p:spPr>
          <a:noFill/>
        </p:spPr>
        <p:txBody>
          <a:bodyPr/>
          <a:lstStyle/>
          <a:p>
            <a:pPr eaLnBrk="1" hangingPunct="1"/>
            <a:endParaRPr lang="en-US">
              <a:sym typeface="Symbol" pitchFamily="18" charset="2"/>
            </a:endParaRPr>
          </a:p>
        </p:txBody>
      </p:sp>
    </p:spTree>
    <p:extLst>
      <p:ext uri="{BB962C8B-B14F-4D97-AF65-F5344CB8AC3E}">
        <p14:creationId xmlns:p14="http://schemas.microsoft.com/office/powerpoint/2010/main" val="4066631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E4C431F4-463F-4878-8330-4231946DC466}" type="slidenum">
              <a:rPr lang="en-US" smtClean="0"/>
              <a:pPr/>
              <a:t>32</a:t>
            </a:fld>
            <a:endParaRPr lang="en-US"/>
          </a:p>
        </p:txBody>
      </p:sp>
      <p:sp>
        <p:nvSpPr>
          <p:cNvPr id="176131" name="Rectangle 2"/>
          <p:cNvSpPr>
            <a:spLocks noGrp="1" noRot="1" noChangeAspect="1" noChangeArrowheads="1" noTextEdit="1"/>
          </p:cNvSpPr>
          <p:nvPr>
            <p:ph type="sldImg"/>
          </p:nvPr>
        </p:nvSpPr>
        <p:spPr>
          <a:solidFill>
            <a:srgbClr val="FFFFFF"/>
          </a:solidFill>
          <a:ln/>
        </p:spPr>
      </p:sp>
      <p:sp>
        <p:nvSpPr>
          <p:cNvPr id="176132"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mass absorption coefficient </a:t>
            </a:r>
            <a:r>
              <a:rPr lang="en-US">
                <a:sym typeface="Symbol" pitchFamily="18" charset="2"/>
              </a:rPr>
              <a:t>’ =   N</a:t>
            </a:r>
            <a:r>
              <a:rPr lang="en-US" baseline="-25000">
                <a:sym typeface="Symbol" pitchFamily="18" charset="2"/>
              </a:rPr>
              <a:t>A </a:t>
            </a:r>
            <a:r>
              <a:rPr lang="en-US">
                <a:sym typeface="Symbol" pitchFamily="18" charset="2"/>
              </a:rPr>
              <a:t>/ A (N</a:t>
            </a:r>
            <a:r>
              <a:rPr lang="en-US" baseline="-25000">
                <a:sym typeface="Symbol" pitchFamily="18" charset="2"/>
              </a:rPr>
              <a:t>A</a:t>
            </a:r>
            <a:r>
              <a:rPr lang="en-US">
                <a:sym typeface="Symbol" pitchFamily="18" charset="2"/>
              </a:rPr>
              <a:t>: Avogadro’s number = 6  10</a:t>
            </a:r>
            <a:r>
              <a:rPr lang="en-US" baseline="30000">
                <a:sym typeface="Symbol" pitchFamily="18" charset="2"/>
              </a:rPr>
              <a:t>23</a:t>
            </a:r>
            <a:r>
              <a:rPr lang="en-US">
                <a:sym typeface="Symbol" pitchFamily="18" charset="2"/>
              </a:rPr>
              <a:t> / mol, A: atomic weight)</a:t>
            </a:r>
          </a:p>
          <a:p>
            <a:pPr eaLnBrk="1" hangingPunct="1"/>
            <a:r>
              <a:rPr lang="en-US">
                <a:sym typeface="Symbol" pitchFamily="18" charset="2"/>
              </a:rPr>
              <a:t>-&gt; sketch: shooting target</a:t>
            </a:r>
            <a:endParaRPr lang="en-US" b="1"/>
          </a:p>
        </p:txBody>
      </p:sp>
    </p:spTree>
    <p:extLst>
      <p:ext uri="{BB962C8B-B14F-4D97-AF65-F5344CB8AC3E}">
        <p14:creationId xmlns:p14="http://schemas.microsoft.com/office/powerpoint/2010/main" val="534719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01D4441-FAC7-4CBE-9684-50C6A94D2AE0}" type="slidenum">
              <a:rPr lang="en-US" smtClean="0"/>
              <a:pPr/>
              <a:t>5</a:t>
            </a:fld>
            <a:endParaRPr lang="en-US"/>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noFill/>
        </p:spPr>
        <p:txBody>
          <a:bodyPr/>
          <a:lstStyle/>
          <a:p>
            <a:pPr eaLnBrk="1" hangingPunct="1"/>
            <a:r>
              <a:rPr lang="en-US" u="sng"/>
              <a:t>Wavelength</a:t>
            </a:r>
          </a:p>
          <a:p>
            <a:pPr eaLnBrk="1" hangingPunct="1"/>
            <a:r>
              <a:rPr lang="en-US"/>
              <a:t>Gamma: 	100 pm </a:t>
            </a:r>
          </a:p>
          <a:p>
            <a:pPr eaLnBrk="1" hangingPunct="1"/>
            <a:r>
              <a:rPr lang="en-US"/>
              <a:t>X-ray: 	10 pm-10 nm </a:t>
            </a:r>
          </a:p>
          <a:p>
            <a:pPr eaLnBrk="1" hangingPunct="1"/>
            <a:r>
              <a:rPr lang="en-US"/>
              <a:t>Light: 	390-760 nm</a:t>
            </a:r>
          </a:p>
          <a:p>
            <a:pPr eaLnBrk="1" hangingPunct="1"/>
            <a:r>
              <a:rPr lang="en-US"/>
              <a:t>Micro: 	0.1-30 cm</a:t>
            </a:r>
          </a:p>
          <a:p>
            <a:pPr eaLnBrk="1" hangingPunct="1"/>
            <a:r>
              <a:rPr lang="en-US"/>
              <a:t>Radio: 	10 cm – 10 km</a:t>
            </a:r>
          </a:p>
          <a:p>
            <a:pPr eaLnBrk="1" hangingPunct="1"/>
            <a:endParaRPr lang="en-US"/>
          </a:p>
        </p:txBody>
      </p:sp>
    </p:spTree>
    <p:extLst>
      <p:ext uri="{BB962C8B-B14F-4D97-AF65-F5344CB8AC3E}">
        <p14:creationId xmlns:p14="http://schemas.microsoft.com/office/powerpoint/2010/main" val="901144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F758AE62-5E0B-4CBA-B8E5-6C1271CB0AC0}" type="slidenum">
              <a:rPr lang="en-US" smtClean="0"/>
              <a:pPr/>
              <a:t>33</a:t>
            </a:fld>
            <a:endParaRPr lang="en-US"/>
          </a:p>
        </p:txBody>
      </p:sp>
      <p:sp>
        <p:nvSpPr>
          <p:cNvPr id="177155" name="Rectangle 2"/>
          <p:cNvSpPr>
            <a:spLocks noGrp="1" noRot="1" noChangeAspect="1" noChangeArrowheads="1" noTextEdit="1"/>
          </p:cNvSpPr>
          <p:nvPr>
            <p:ph type="sldImg"/>
          </p:nvPr>
        </p:nvSpPr>
        <p:spPr>
          <a:solidFill>
            <a:srgbClr val="FFFFFF"/>
          </a:solidFill>
          <a:ln/>
        </p:spPr>
      </p:sp>
      <p:sp>
        <p:nvSpPr>
          <p:cNvPr id="177156"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Beer-Lambert: I(x+dx)-I(x) = -</a:t>
            </a:r>
            <a:r>
              <a:rPr lang="en-US">
                <a:sym typeface="Symbol" pitchFamily="18" charset="2"/>
              </a:rPr>
              <a:t>Idx</a:t>
            </a:r>
          </a:p>
          <a:p>
            <a:pPr eaLnBrk="1" hangingPunct="1"/>
            <a:r>
              <a:rPr lang="en-US">
                <a:sym typeface="Symbol" pitchFamily="18" charset="2"/>
              </a:rPr>
              <a:t>-&gt; dI/I = -dx -&gt; ln|I| = -x + c -&gt; I = I</a:t>
            </a:r>
            <a:r>
              <a:rPr lang="en-US" baseline="-25000">
                <a:sym typeface="Symbol" pitchFamily="18" charset="2"/>
              </a:rPr>
              <a:t>0</a:t>
            </a:r>
            <a:r>
              <a:rPr lang="en-US">
                <a:sym typeface="Symbol" pitchFamily="18" charset="2"/>
              </a:rPr>
              <a:t> exp(-x)</a:t>
            </a:r>
          </a:p>
        </p:txBody>
      </p:sp>
    </p:spTree>
    <p:extLst>
      <p:ext uri="{BB962C8B-B14F-4D97-AF65-F5344CB8AC3E}">
        <p14:creationId xmlns:p14="http://schemas.microsoft.com/office/powerpoint/2010/main" val="4013898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EE08DC28-6C65-466B-B58D-C01BE7E72A66}" type="slidenum">
              <a:rPr lang="en-US" smtClean="0"/>
              <a:pPr/>
              <a:t>34</a:t>
            </a:fld>
            <a:endParaRPr lang="en-US"/>
          </a:p>
        </p:txBody>
      </p:sp>
      <p:sp>
        <p:nvSpPr>
          <p:cNvPr id="178179" name="Rectangle 2"/>
          <p:cNvSpPr>
            <a:spLocks noGrp="1" noRot="1" noChangeAspect="1" noChangeArrowheads="1" noTextEdit="1"/>
          </p:cNvSpPr>
          <p:nvPr>
            <p:ph type="sldImg"/>
          </p:nvPr>
        </p:nvSpPr>
        <p:spPr>
          <a:solidFill>
            <a:srgbClr val="FFFFFF"/>
          </a:solidFill>
          <a:ln/>
        </p:spPr>
      </p:sp>
      <p:sp>
        <p:nvSpPr>
          <p:cNvPr id="17818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338622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70738769-9517-4133-8841-A471D2C5BD70}" type="slidenum">
              <a:rPr lang="en-US" smtClean="0"/>
              <a:pPr/>
              <a:t>35</a:t>
            </a:fld>
            <a:endParaRPr lang="en-US"/>
          </a:p>
        </p:txBody>
      </p:sp>
      <p:sp>
        <p:nvSpPr>
          <p:cNvPr id="179203" name="Rectangle 2"/>
          <p:cNvSpPr>
            <a:spLocks noGrp="1" noRot="1" noChangeAspect="1" noChangeArrowheads="1" noTextEdit="1"/>
          </p:cNvSpPr>
          <p:nvPr>
            <p:ph type="sldImg"/>
          </p:nvPr>
        </p:nvSpPr>
        <p:spPr>
          <a:solidFill>
            <a:srgbClr val="FFFFFF"/>
          </a:solidFill>
          <a:ln/>
        </p:spPr>
      </p:sp>
      <p:sp>
        <p:nvSpPr>
          <p:cNvPr id="17920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843963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9EAC7C53-B5A0-4407-A02A-F21FCC22403B}" type="slidenum">
              <a:rPr lang="en-US" smtClean="0"/>
              <a:pPr/>
              <a:t>37</a:t>
            </a:fld>
            <a:endParaRPr lang="en-US"/>
          </a:p>
        </p:txBody>
      </p:sp>
      <p:sp>
        <p:nvSpPr>
          <p:cNvPr id="180227" name="Rectangle 2"/>
          <p:cNvSpPr>
            <a:spLocks noGrp="1" noRot="1" noChangeAspect="1" noChangeArrowheads="1" noTextEdit="1"/>
          </p:cNvSpPr>
          <p:nvPr>
            <p:ph type="sldImg"/>
          </p:nvPr>
        </p:nvSpPr>
        <p:spPr>
          <a:solidFill>
            <a:srgbClr val="FFFFFF"/>
          </a:solidFill>
          <a:ln/>
        </p:spPr>
      </p:sp>
      <p:sp>
        <p:nvSpPr>
          <p:cNvPr id="18022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722390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B91F3B00-A4F8-41D8-A928-51FC0FB27BA9}" type="slidenum">
              <a:rPr lang="en-US" smtClean="0"/>
              <a:pPr/>
              <a:t>38</a:t>
            </a:fld>
            <a:endParaRPr lang="en-US"/>
          </a:p>
        </p:txBody>
      </p:sp>
      <p:sp>
        <p:nvSpPr>
          <p:cNvPr id="181251" name="Rectangle 2"/>
          <p:cNvSpPr>
            <a:spLocks noGrp="1" noRot="1" noChangeAspect="1" noChangeArrowheads="1" noTextEdit="1"/>
          </p:cNvSpPr>
          <p:nvPr>
            <p:ph type="sldImg"/>
          </p:nvPr>
        </p:nvSpPr>
        <p:spPr>
          <a:solidFill>
            <a:srgbClr val="FFFFFF"/>
          </a:solidFill>
          <a:ln/>
        </p:spPr>
      </p:sp>
      <p:sp>
        <p:nvSpPr>
          <p:cNvPr id="181252" name="Rectangle 3"/>
          <p:cNvSpPr>
            <a:spLocks noGrp="1" noChangeArrowheads="1"/>
          </p:cNvSpPr>
          <p:nvPr>
            <p:ph type="body" idx="1"/>
          </p:nvPr>
        </p:nvSpPr>
        <p:spPr>
          <a:noFill/>
        </p:spPr>
        <p:txBody>
          <a:bodyPr/>
          <a:lstStyle/>
          <a:p>
            <a:pPr eaLnBrk="1" hangingPunct="1"/>
            <a:r>
              <a:rPr lang="en-US" b="1"/>
              <a:t>Notes</a:t>
            </a:r>
          </a:p>
          <a:p>
            <a:pPr eaLnBrk="1" hangingPunct="1"/>
            <a:r>
              <a:rPr lang="en-US"/>
              <a:t>-&gt; Low energy photons do not reach the detector</a:t>
            </a:r>
          </a:p>
          <a:p>
            <a:pPr eaLnBrk="1" hangingPunct="1"/>
            <a:r>
              <a:rPr lang="en-US"/>
              <a:t>	- absorbed in x-ray tube material and patient (Dose)</a:t>
            </a:r>
          </a:p>
          <a:p>
            <a:pPr eaLnBrk="1" hangingPunct="1"/>
            <a:r>
              <a:rPr lang="en-US"/>
              <a:t>	- No contribution to the image</a:t>
            </a:r>
          </a:p>
          <a:p>
            <a:pPr eaLnBrk="1" hangingPunct="1"/>
            <a:r>
              <a:rPr lang="en-US"/>
              <a:t>-&gt; Inherent filtering in tube (glass, oil, target)</a:t>
            </a:r>
          </a:p>
          <a:p>
            <a:pPr eaLnBrk="1" hangingPunct="1"/>
            <a:r>
              <a:rPr lang="en-US"/>
              <a:t>-&gt; Additional filtering to reduce patient dose (aluminum sheets between </a:t>
            </a:r>
          </a:p>
        </p:txBody>
      </p:sp>
    </p:spTree>
    <p:extLst>
      <p:ext uri="{BB962C8B-B14F-4D97-AF65-F5344CB8AC3E}">
        <p14:creationId xmlns:p14="http://schemas.microsoft.com/office/powerpoint/2010/main" val="3641606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FAF1C683-A3AA-469F-8D61-6029DCE80D8B}" type="slidenum">
              <a:rPr lang="en-US" smtClean="0"/>
              <a:pPr/>
              <a:t>39</a:t>
            </a:fld>
            <a:endParaRPr lang="en-US"/>
          </a:p>
        </p:txBody>
      </p:sp>
      <p:sp>
        <p:nvSpPr>
          <p:cNvPr id="182275" name="Rectangle 2"/>
          <p:cNvSpPr>
            <a:spLocks noGrp="1" noRot="1" noChangeAspect="1" noChangeArrowheads="1" noTextEdit="1"/>
          </p:cNvSpPr>
          <p:nvPr>
            <p:ph type="sldImg"/>
          </p:nvPr>
        </p:nvSpPr>
        <p:spPr>
          <a:solidFill>
            <a:srgbClr val="FFFFFF"/>
          </a:solidFill>
          <a:ln/>
        </p:spPr>
      </p:sp>
      <p:sp>
        <p:nvSpPr>
          <p:cNvPr id="18227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200557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2B159A03-952B-41CC-8D3A-9EBB4E4FDDED}" type="slidenum">
              <a:rPr lang="en-US" smtClean="0"/>
              <a:pPr/>
              <a:t>40</a:t>
            </a:fld>
            <a:endParaRPr lang="en-US"/>
          </a:p>
        </p:txBody>
      </p:sp>
      <p:sp>
        <p:nvSpPr>
          <p:cNvPr id="183299" name="Rectangle 2"/>
          <p:cNvSpPr>
            <a:spLocks noGrp="1" noRot="1" noChangeAspect="1" noChangeArrowheads="1" noTextEdit="1"/>
          </p:cNvSpPr>
          <p:nvPr>
            <p:ph type="sldImg"/>
          </p:nvPr>
        </p:nvSpPr>
        <p:spPr>
          <a:solidFill>
            <a:srgbClr val="FFFFFF"/>
          </a:solidFill>
          <a:ln/>
        </p:spPr>
      </p:sp>
      <p:sp>
        <p:nvSpPr>
          <p:cNvPr id="18330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071852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960A318D-57A0-42D1-8FFE-312523810F06}" type="slidenum">
              <a:rPr lang="en-US" smtClean="0"/>
              <a:pPr/>
              <a:t>41</a:t>
            </a:fld>
            <a:endParaRPr lang="en-US"/>
          </a:p>
        </p:txBody>
      </p:sp>
      <p:sp>
        <p:nvSpPr>
          <p:cNvPr id="184323" name="Rectangle 2"/>
          <p:cNvSpPr>
            <a:spLocks noGrp="1" noRot="1" noChangeAspect="1" noChangeArrowheads="1" noTextEdit="1"/>
          </p:cNvSpPr>
          <p:nvPr>
            <p:ph type="sldImg"/>
          </p:nvPr>
        </p:nvSpPr>
        <p:spPr>
          <a:solidFill>
            <a:srgbClr val="FFFFFF"/>
          </a:solidFill>
          <a:ln/>
        </p:spPr>
      </p:sp>
      <p:sp>
        <p:nvSpPr>
          <p:cNvPr id="184324"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Calculate LSF for MRI</a:t>
            </a:r>
          </a:p>
          <a:p>
            <a:pPr eaLnBrk="1" hangingPunct="1"/>
            <a:r>
              <a:rPr lang="en-US"/>
              <a:t>	- LSF(x) = int(exp(jkx))  k</a:t>
            </a:r>
            <a:r>
              <a:rPr lang="en-US" baseline="-25000"/>
              <a:t>max</a:t>
            </a:r>
            <a:r>
              <a:rPr lang="en-US"/>
              <a:t>=-k</a:t>
            </a:r>
            <a:r>
              <a:rPr lang="en-US" baseline="-25000"/>
              <a:t>min</a:t>
            </a:r>
            <a:r>
              <a:rPr lang="en-US"/>
              <a:t>=</a:t>
            </a:r>
            <a:r>
              <a:rPr lang="en-US">
                <a:sym typeface="Symbol" pitchFamily="18" charset="2"/>
              </a:rPr>
              <a:t>/</a:t>
            </a:r>
            <a:r>
              <a:rPr lang="en-US">
                <a:cs typeface="Arial" charset="0"/>
                <a:sym typeface="Symbol" pitchFamily="18" charset="2"/>
              </a:rPr>
              <a:t>Δx</a:t>
            </a:r>
          </a:p>
          <a:p>
            <a:pPr eaLnBrk="1" hangingPunct="1"/>
            <a:r>
              <a:rPr lang="en-US">
                <a:cs typeface="Arial" charset="0"/>
                <a:sym typeface="Symbol" pitchFamily="18" charset="2"/>
              </a:rPr>
              <a:t>	- LSF(x) = 2sin(</a:t>
            </a:r>
            <a:r>
              <a:rPr lang="en-US">
                <a:sym typeface="Symbol" pitchFamily="18" charset="2"/>
              </a:rPr>
              <a:t>x/</a:t>
            </a:r>
            <a:r>
              <a:rPr lang="en-US">
                <a:cs typeface="Arial" charset="0"/>
                <a:sym typeface="Symbol" pitchFamily="18" charset="2"/>
              </a:rPr>
              <a:t>Δx)/x</a:t>
            </a:r>
          </a:p>
          <a:p>
            <a:pPr eaLnBrk="1" hangingPunct="1"/>
            <a:endParaRPr lang="en-US">
              <a:cs typeface="Arial" charset="0"/>
              <a:sym typeface="Symbol" pitchFamily="18" charset="2"/>
            </a:endParaRPr>
          </a:p>
          <a:p>
            <a:pPr eaLnBrk="1" hangingPunct="1"/>
            <a:r>
              <a:rPr lang="en-US">
                <a:cs typeface="Arial" charset="0"/>
                <a:sym typeface="Symbol" pitchFamily="18" charset="2"/>
              </a:rPr>
              <a:t>-&gt; LSF in X-ray is determined experimentally with lead grids</a:t>
            </a:r>
          </a:p>
          <a:p>
            <a:pPr eaLnBrk="1" hangingPunct="1"/>
            <a:endParaRPr lang="en-US"/>
          </a:p>
        </p:txBody>
      </p:sp>
    </p:spTree>
    <p:extLst>
      <p:ext uri="{BB962C8B-B14F-4D97-AF65-F5344CB8AC3E}">
        <p14:creationId xmlns:p14="http://schemas.microsoft.com/office/powerpoint/2010/main" val="3038934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AB41FF6E-2981-4118-ADF7-B824962564EA}" type="slidenum">
              <a:rPr lang="en-US" smtClean="0"/>
              <a:pPr/>
              <a:t>42</a:t>
            </a:fld>
            <a:endParaRPr lang="en-US"/>
          </a:p>
        </p:txBody>
      </p:sp>
      <p:sp>
        <p:nvSpPr>
          <p:cNvPr id="185347" name="Rectangle 2"/>
          <p:cNvSpPr>
            <a:spLocks noGrp="1" noRot="1" noChangeAspect="1" noChangeArrowheads="1" noTextEdit="1"/>
          </p:cNvSpPr>
          <p:nvPr>
            <p:ph type="sldImg"/>
          </p:nvPr>
        </p:nvSpPr>
        <p:spPr>
          <a:solidFill>
            <a:srgbClr val="FFFFFF"/>
          </a:solidFill>
          <a:ln/>
        </p:spPr>
      </p:sp>
      <p:sp>
        <p:nvSpPr>
          <p:cNvPr id="185348" name="Rectangle 3"/>
          <p:cNvSpPr>
            <a:spLocks noGrp="1" noChangeArrowheads="1"/>
          </p:cNvSpPr>
          <p:nvPr>
            <p:ph type="body" idx="1"/>
          </p:nvPr>
        </p:nvSpPr>
        <p:spPr>
          <a:noFill/>
        </p:spPr>
        <p:txBody>
          <a:bodyPr/>
          <a:lstStyle/>
          <a:p>
            <a:pPr eaLnBrk="1" hangingPunct="1"/>
            <a:endParaRPr lang="en-US">
              <a:cs typeface="Arial" charset="0"/>
              <a:sym typeface="Symbol" pitchFamily="18" charset="2"/>
            </a:endParaRPr>
          </a:p>
        </p:txBody>
      </p:sp>
    </p:spTree>
    <p:extLst>
      <p:ext uri="{BB962C8B-B14F-4D97-AF65-F5344CB8AC3E}">
        <p14:creationId xmlns:p14="http://schemas.microsoft.com/office/powerpoint/2010/main" val="317840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DD5DB948-16F6-4910-843F-DBA429DA89FC}" type="slidenum">
              <a:rPr lang="en-US" smtClean="0"/>
              <a:pPr/>
              <a:t>43</a:t>
            </a:fld>
            <a:endParaRPr lang="en-US"/>
          </a:p>
        </p:txBody>
      </p:sp>
      <p:sp>
        <p:nvSpPr>
          <p:cNvPr id="186371" name="Rectangle 2"/>
          <p:cNvSpPr>
            <a:spLocks noGrp="1" noRot="1" noChangeAspect="1" noChangeArrowheads="1" noTextEdit="1"/>
          </p:cNvSpPr>
          <p:nvPr>
            <p:ph type="sldImg"/>
          </p:nvPr>
        </p:nvSpPr>
        <p:spPr>
          <a:solidFill>
            <a:srgbClr val="FFFFFF"/>
          </a:solidFill>
          <a:ln/>
        </p:spPr>
      </p:sp>
      <p:sp>
        <p:nvSpPr>
          <p:cNvPr id="186372" name="Rectangle 3"/>
          <p:cNvSpPr>
            <a:spLocks noGrp="1" noChangeArrowheads="1"/>
          </p:cNvSpPr>
          <p:nvPr>
            <p:ph type="body" idx="1"/>
          </p:nvPr>
        </p:nvSpPr>
        <p:spPr>
          <a:noFill/>
        </p:spPr>
        <p:txBody>
          <a:bodyPr/>
          <a:lstStyle/>
          <a:p>
            <a:pPr eaLnBrk="1" hangingPunct="1"/>
            <a:r>
              <a:rPr lang="en-US" b="1">
                <a:cs typeface="Arial" charset="0"/>
                <a:sym typeface="Symbol" pitchFamily="18" charset="2"/>
              </a:rPr>
              <a:t>Blackboard</a:t>
            </a:r>
          </a:p>
          <a:p>
            <a:pPr eaLnBrk="1" hangingPunct="1"/>
            <a:r>
              <a:rPr lang="en-US">
                <a:cs typeface="Arial" charset="0"/>
                <a:sym typeface="Symbol" pitchFamily="18" charset="2"/>
              </a:rPr>
              <a:t>-&gt; use x’’ = x’ – X</a:t>
            </a:r>
          </a:p>
          <a:p>
            <a:pPr eaLnBrk="1" hangingPunct="1"/>
            <a:r>
              <a:rPr lang="en-US">
                <a:cs typeface="Arial" charset="0"/>
                <a:sym typeface="Symbol" pitchFamily="18" charset="2"/>
              </a:rPr>
              <a:t>-&gt; sin(X) = sin(x’-x’’) = sin(x’)cos(x’’) – cos(x’)sin(x’’)</a:t>
            </a:r>
          </a:p>
        </p:txBody>
      </p:sp>
    </p:spTree>
    <p:extLst>
      <p:ext uri="{BB962C8B-B14F-4D97-AF65-F5344CB8AC3E}">
        <p14:creationId xmlns:p14="http://schemas.microsoft.com/office/powerpoint/2010/main" val="273136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2397503F-650A-40BE-B4D6-D8C8410ABEDF}" type="slidenum">
              <a:rPr lang="en-US" smtClean="0"/>
              <a:pPr/>
              <a:t>6</a:t>
            </a:fld>
            <a:endParaRPr lang="en-US"/>
          </a:p>
        </p:txBody>
      </p:sp>
      <p:sp>
        <p:nvSpPr>
          <p:cNvPr id="150531" name="Rectangle 2"/>
          <p:cNvSpPr>
            <a:spLocks noGrp="1" noRot="1" noChangeAspect="1" noChangeArrowheads="1" noTextEdit="1"/>
          </p:cNvSpPr>
          <p:nvPr>
            <p:ph type="sldImg"/>
          </p:nvPr>
        </p:nvSpPr>
        <p:spPr>
          <a:solidFill>
            <a:srgbClr val="FFFFFF"/>
          </a:solidFill>
          <a:ln/>
        </p:spPr>
      </p:sp>
      <p:sp>
        <p:nvSpPr>
          <p:cNvPr id="150532" name="Rectangle 3"/>
          <p:cNvSpPr>
            <a:spLocks noGrp="1" noChangeArrowheads="1"/>
          </p:cNvSpPr>
          <p:nvPr>
            <p:ph type="body" idx="1"/>
          </p:nvPr>
        </p:nvSpPr>
        <p:spPr>
          <a:noFill/>
        </p:spPr>
        <p:txBody>
          <a:bodyPr/>
          <a:lstStyle/>
          <a:p>
            <a:pPr eaLnBrk="1" hangingPunct="1"/>
            <a:endParaRPr lang="en-US"/>
          </a:p>
          <a:p>
            <a:pPr eaLnBrk="1" hangingPunct="1"/>
            <a:endParaRPr lang="en-US"/>
          </a:p>
        </p:txBody>
      </p:sp>
    </p:spTree>
    <p:extLst>
      <p:ext uri="{BB962C8B-B14F-4D97-AF65-F5344CB8AC3E}">
        <p14:creationId xmlns:p14="http://schemas.microsoft.com/office/powerpoint/2010/main" val="1903170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0212333D-1007-48EA-B16D-05125E385398}" type="slidenum">
              <a:rPr lang="en-US" smtClean="0"/>
              <a:pPr/>
              <a:t>44</a:t>
            </a:fld>
            <a:endParaRPr lang="en-US"/>
          </a:p>
        </p:txBody>
      </p:sp>
      <p:sp>
        <p:nvSpPr>
          <p:cNvPr id="187395" name="Rectangle 2"/>
          <p:cNvSpPr>
            <a:spLocks noGrp="1" noRot="1" noChangeAspect="1" noChangeArrowheads="1" noTextEdit="1"/>
          </p:cNvSpPr>
          <p:nvPr>
            <p:ph type="sldImg"/>
          </p:nvPr>
        </p:nvSpPr>
        <p:spPr>
          <a:solidFill>
            <a:srgbClr val="FFFFFF"/>
          </a:solidFill>
          <a:ln/>
        </p:spPr>
      </p:sp>
      <p:sp>
        <p:nvSpPr>
          <p:cNvPr id="187396" name="Rectangle 3"/>
          <p:cNvSpPr>
            <a:spLocks noGrp="1" noChangeArrowheads="1"/>
          </p:cNvSpPr>
          <p:nvPr>
            <p:ph type="body" idx="1"/>
          </p:nvPr>
        </p:nvSpPr>
        <p:spPr>
          <a:noFill/>
        </p:spPr>
        <p:txBody>
          <a:bodyPr/>
          <a:lstStyle/>
          <a:p>
            <a:pPr eaLnBrk="1" hangingPunct="1"/>
            <a:r>
              <a:rPr lang="en-US" b="1">
                <a:cs typeface="Arial" charset="0"/>
                <a:sym typeface="Symbol" pitchFamily="18" charset="2"/>
              </a:rPr>
              <a:t>Blackboard</a:t>
            </a:r>
          </a:p>
          <a:p>
            <a:pPr eaLnBrk="1" hangingPunct="1"/>
            <a:r>
              <a:rPr lang="en-US">
                <a:cs typeface="Arial" charset="0"/>
                <a:sym typeface="Symbol" pitchFamily="18" charset="2"/>
              </a:rPr>
              <a:t>-&gt; use x’’ = x’ – X</a:t>
            </a:r>
          </a:p>
          <a:p>
            <a:pPr eaLnBrk="1" hangingPunct="1"/>
            <a:r>
              <a:rPr lang="en-US">
                <a:cs typeface="Arial" charset="0"/>
                <a:sym typeface="Symbol" pitchFamily="18" charset="2"/>
              </a:rPr>
              <a:t>-&gt; sin(X) = sin(x’-x’’) = sin(x’)cos(x’’) – cos(x’)sin(x’’)</a:t>
            </a:r>
          </a:p>
        </p:txBody>
      </p:sp>
    </p:spTree>
    <p:extLst>
      <p:ext uri="{BB962C8B-B14F-4D97-AF65-F5344CB8AC3E}">
        <p14:creationId xmlns:p14="http://schemas.microsoft.com/office/powerpoint/2010/main" val="3450363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B795221D-64E5-4ADC-BB88-E4A4F5989F01}" type="slidenum">
              <a:rPr lang="en-US" smtClean="0"/>
              <a:pPr/>
              <a:t>45</a:t>
            </a:fld>
            <a:endParaRPr lang="en-US"/>
          </a:p>
        </p:txBody>
      </p:sp>
      <p:sp>
        <p:nvSpPr>
          <p:cNvPr id="188419" name="Rectangle 2"/>
          <p:cNvSpPr>
            <a:spLocks noGrp="1" noRot="1" noChangeAspect="1" noChangeArrowheads="1" noTextEdit="1"/>
          </p:cNvSpPr>
          <p:nvPr>
            <p:ph type="sldImg"/>
          </p:nvPr>
        </p:nvSpPr>
        <p:spPr>
          <a:solidFill>
            <a:srgbClr val="FFFFFF"/>
          </a:solidFill>
          <a:ln/>
        </p:spPr>
      </p:sp>
      <p:sp>
        <p:nvSpPr>
          <p:cNvPr id="18842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579262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72FFFEDE-F49D-4713-8A8D-FA93DD2F2C9B}" type="slidenum">
              <a:rPr lang="en-US" smtClean="0"/>
              <a:pPr/>
              <a:t>7</a:t>
            </a:fld>
            <a:endParaRPr lang="en-US"/>
          </a:p>
        </p:txBody>
      </p:sp>
      <p:sp>
        <p:nvSpPr>
          <p:cNvPr id="151555" name="Rectangle 4"/>
          <p:cNvSpPr>
            <a:spLocks noGrp="1" noRot="1" noChangeAspect="1" noChangeArrowheads="1" noTextEdit="1"/>
          </p:cNvSpPr>
          <p:nvPr>
            <p:ph type="sldImg"/>
          </p:nvPr>
        </p:nvSpPr>
        <p:spPr>
          <a:ln/>
        </p:spPr>
      </p:sp>
      <p:sp>
        <p:nvSpPr>
          <p:cNvPr id="151556" name="Rectangle 5"/>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01722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5C75B742-F17D-491E-ACBE-A5EBB6D64D6E}" type="slidenum">
              <a:rPr lang="en-US" smtClean="0"/>
              <a:pPr/>
              <a:t>8</a:t>
            </a:fld>
            <a:endParaRPr lang="en-US"/>
          </a:p>
        </p:txBody>
      </p:sp>
      <p:sp>
        <p:nvSpPr>
          <p:cNvPr id="152579" name="Rectangle 4"/>
          <p:cNvSpPr>
            <a:spLocks noGrp="1" noRot="1" noChangeAspect="1" noChangeArrowheads="1" noTextEdit="1"/>
          </p:cNvSpPr>
          <p:nvPr>
            <p:ph type="sldImg"/>
          </p:nvPr>
        </p:nvSpPr>
        <p:spPr>
          <a:ln/>
        </p:spPr>
      </p:sp>
      <p:sp>
        <p:nvSpPr>
          <p:cNvPr id="152580" name="Rectangle 5"/>
          <p:cNvSpPr>
            <a:spLocks noGrp="1" noChangeArrowheads="1"/>
          </p:cNvSpPr>
          <p:nvPr>
            <p:ph type="body" idx="1"/>
          </p:nvPr>
        </p:nvSpPr>
        <p:spPr>
          <a:noFill/>
        </p:spPr>
        <p:txBody>
          <a:bodyPr/>
          <a:lstStyle/>
          <a:p>
            <a:pPr eaLnBrk="1" hangingPunct="1"/>
            <a:r>
              <a:rPr lang="en-US" b="1"/>
              <a:t>Notes</a:t>
            </a:r>
          </a:p>
          <a:p>
            <a:pPr eaLnBrk="1" hangingPunct="1"/>
            <a:r>
              <a:rPr lang="en-US"/>
              <a:t>When the German physicist Wilhelm Conrad </a:t>
            </a:r>
            <a:r>
              <a:rPr lang="en-US">
                <a:hlinkClick r:id="rId3"/>
              </a:rPr>
              <a:t>Röntgen</a:t>
            </a:r>
            <a:r>
              <a:rPr lang="en-US"/>
              <a:t> did experiments on Cathode ray's with a </a:t>
            </a:r>
            <a:r>
              <a:rPr lang="en-US">
                <a:hlinkClick r:id="rId4"/>
              </a:rPr>
              <a:t>Crookes</a:t>
            </a:r>
            <a:r>
              <a:rPr lang="en-US"/>
              <a:t> </a:t>
            </a:r>
            <a:r>
              <a:rPr lang="en-US">
                <a:hlinkClick r:id="rId4"/>
              </a:rPr>
              <a:t>tube,</a:t>
            </a:r>
            <a:r>
              <a:rPr lang="en-US"/>
              <a:t> he discovered while working, that a plate of barium platinocyanide (fluorescent crystals) on a nearby table in his workroom glowed when he activated the tube.</a:t>
            </a:r>
            <a:br>
              <a:rPr lang="en-US"/>
            </a:br>
            <a:r>
              <a:rPr lang="en-US"/>
              <a:t>Even when he covered the tube with black material it kept glowing. Roentgen named this new phenomena X-Rays.</a:t>
            </a:r>
            <a:br>
              <a:rPr lang="en-US"/>
            </a:br>
            <a:endParaRPr lang="en-US"/>
          </a:p>
          <a:p>
            <a:pPr eaLnBrk="1" hangingPunct="1"/>
            <a:r>
              <a:rPr lang="en-US"/>
              <a:t>Wilhelm Conrad Röntgen (in English: "William Conrad Roentgen") (March 27, 1845 – February 10, 1923) was a German physicist, of the University of Würzburg, who, on November 8, 1895, produced and detected electromagnetic radiation in a wavelength range today known as x-rays or Röntgen Rays, an achievement that earned him the first Nobel Prize in Physics in 1901.</a:t>
            </a:r>
          </a:p>
          <a:p>
            <a:pPr eaLnBrk="1" hangingPunct="1"/>
            <a:endParaRPr lang="en-US"/>
          </a:p>
          <a:p>
            <a:pPr eaLnBrk="1" hangingPunct="1"/>
            <a:r>
              <a:rPr lang="en-US"/>
              <a:t>Röntgen was born in Lennep (now a part of Remscheid), Germany, to a clothmaker. His family moved to Apeldoorn in the Netherlands when he was three years old. He received his early education at the Institute of Martinus Herman van Doorn. He later attended Utrecht Technical School, from which he was expelled for producing a caricature of one of the teachers, a "crime" he claimed not to have committed.</a:t>
            </a:r>
          </a:p>
          <a:p>
            <a:pPr eaLnBrk="1" hangingPunct="1"/>
            <a:r>
              <a:rPr lang="en-US"/>
              <a:t>In 1865, he tried to attend the University of Utrecht without having the necessary credentials required for a regular student. Hearing that he could enter the Federal Polytechnic Institute in Zurich, today the ETH Zurich, by passing its examinations, he began studies there as a student of mechanical engineering. In 1869, he graduated with a Ph.D. from the University of Zurich.</a:t>
            </a:r>
          </a:p>
          <a:p>
            <a:pPr eaLnBrk="1" hangingPunct="1"/>
            <a:endParaRPr lang="en-US"/>
          </a:p>
          <a:p>
            <a:pPr eaLnBrk="1" hangingPunct="1"/>
            <a:r>
              <a:rPr lang="en-US"/>
              <a:t>In the next experiments he used photographic material and made his first X-Ray picture, the hand of his wife Anna Bertha!</a:t>
            </a:r>
            <a:br>
              <a:rPr lang="en-US"/>
            </a:br>
            <a:endParaRPr lang="en-US"/>
          </a:p>
          <a:p>
            <a:pPr eaLnBrk="1" hangingPunct="1"/>
            <a:endParaRPr lang="en-US"/>
          </a:p>
        </p:txBody>
      </p:sp>
    </p:spTree>
    <p:extLst>
      <p:ext uri="{BB962C8B-B14F-4D97-AF65-F5344CB8AC3E}">
        <p14:creationId xmlns:p14="http://schemas.microsoft.com/office/powerpoint/2010/main" val="4254218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5DC89DB6-8F12-417D-A8FC-8834191D2545}" type="slidenum">
              <a:rPr lang="en-US" smtClean="0"/>
              <a:pPr/>
              <a:t>9</a:t>
            </a:fld>
            <a:endParaRPr lang="en-US"/>
          </a:p>
        </p:txBody>
      </p:sp>
      <p:sp>
        <p:nvSpPr>
          <p:cNvPr id="153603" name="Rectangle 2"/>
          <p:cNvSpPr>
            <a:spLocks noGrp="1" noRot="1" noChangeAspect="1" noChangeArrowheads="1" noTextEdit="1"/>
          </p:cNvSpPr>
          <p:nvPr>
            <p:ph type="sldImg"/>
          </p:nvPr>
        </p:nvSpPr>
        <p:spPr>
          <a:solidFill>
            <a:srgbClr val="FFFFFF"/>
          </a:solidFill>
          <a:ln/>
        </p:spPr>
      </p:sp>
      <p:sp>
        <p:nvSpPr>
          <p:cNvPr id="15360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1761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E338D2CC-643D-4BB0-B951-6AD4134662DE}" type="slidenum">
              <a:rPr lang="en-US" smtClean="0"/>
              <a:pPr/>
              <a:t>10</a:t>
            </a:fld>
            <a:endParaRPr lang="en-US"/>
          </a:p>
        </p:txBody>
      </p:sp>
      <p:sp>
        <p:nvSpPr>
          <p:cNvPr id="154627" name="Rectangle 2"/>
          <p:cNvSpPr>
            <a:spLocks noGrp="1" noRot="1" noChangeAspect="1" noChangeArrowheads="1" noTextEdit="1"/>
          </p:cNvSpPr>
          <p:nvPr>
            <p:ph type="sldImg"/>
          </p:nvPr>
        </p:nvSpPr>
        <p:spPr>
          <a:solidFill>
            <a:srgbClr val="FFFFFF"/>
          </a:solidFill>
          <a:ln/>
        </p:spPr>
      </p:sp>
      <p:sp>
        <p:nvSpPr>
          <p:cNvPr id="15462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258399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B05E417-42D2-49F2-A106-99BFFFC92B1D}" type="slidenum">
              <a:rPr lang="en-US" smtClean="0"/>
              <a:pPr/>
              <a:t>11</a:t>
            </a:fld>
            <a:endParaRPr lang="en-US"/>
          </a:p>
        </p:txBody>
      </p:sp>
      <p:sp>
        <p:nvSpPr>
          <p:cNvPr id="155651" name="Rectangle 2"/>
          <p:cNvSpPr>
            <a:spLocks noGrp="1" noRot="1" noChangeAspect="1" noChangeArrowheads="1" noTextEdit="1"/>
          </p:cNvSpPr>
          <p:nvPr>
            <p:ph type="sldImg"/>
          </p:nvPr>
        </p:nvSpPr>
        <p:spPr>
          <a:solidFill>
            <a:srgbClr val="FFFFFF"/>
          </a:solidFill>
          <a:ln/>
        </p:spPr>
      </p:sp>
      <p:sp>
        <p:nvSpPr>
          <p:cNvPr id="15565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668580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49" y="4797152"/>
            <a:ext cx="8496300" cy="1440136"/>
          </a:xfrm>
          <a:solidFill>
            <a:schemeClr val="accent1"/>
          </a:solidFill>
        </p:spPr>
        <p:txBody>
          <a:bodyPr lIns="360000" tIns="108000" bIns="0" anchor="t" anchorCtr="0"/>
          <a:lstStyle>
            <a:lvl1pPr marL="0" indent="0" algn="l">
              <a:lnSpc>
                <a:spcPct val="100000"/>
              </a:lnSpc>
              <a:buNone/>
              <a:defRPr sz="1800">
                <a:solidFill>
                  <a:schemeClr val="bg1"/>
                </a:solidFill>
                <a:latin typeface="Calibri" charset="0"/>
                <a:ea typeface="Calibri" charset="0"/>
                <a:cs typeface="Calibri"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2" name="Titel 1"/>
          <p:cNvSpPr>
            <a:spLocks noGrp="1"/>
          </p:cNvSpPr>
          <p:nvPr>
            <p:ph type="ctrTitle" hasCustomPrompt="1"/>
          </p:nvPr>
        </p:nvSpPr>
        <p:spPr>
          <a:xfrm>
            <a:off x="323849" y="3429000"/>
            <a:ext cx="8496300" cy="1368152"/>
          </a:xfrm>
          <a:solidFill>
            <a:schemeClr val="accent1"/>
          </a:solidFill>
        </p:spPr>
        <p:txBody>
          <a:bodyPr wrap="square" lIns="360000" tIns="72000" anchor="ctr" anchorCtr="0"/>
          <a:lstStyle>
            <a:lvl1pPr>
              <a:lnSpc>
                <a:spcPct val="100000"/>
              </a:lnSpc>
              <a:spcBef>
                <a:spcPts val="0"/>
              </a:spcBef>
              <a:defRPr sz="3400">
                <a:solidFill>
                  <a:schemeClr val="bg1"/>
                </a:solidFill>
                <a:latin typeface="Calibri" charset="0"/>
                <a:ea typeface="Calibri" charset="0"/>
                <a:cs typeface="Calibri" charset="0"/>
              </a:defRPr>
            </a:lvl1pPr>
          </a:lstStyle>
          <a:p>
            <a:r>
              <a:rPr lang="en-GB" dirty="0"/>
              <a:t>Add title</a:t>
            </a:r>
          </a:p>
        </p:txBody>
      </p:sp>
      <p:pic>
        <p:nvPicPr>
          <p:cNvPr id="8" name="Bildplatzhalter 6"/>
          <p:cNvPicPr>
            <a:picLocks noChangeAspect="1"/>
          </p:cNvPicPr>
          <p:nvPr userDrawn="1"/>
        </p:nvPicPr>
        <p:blipFill rotWithShape="1">
          <a:blip r:embed="rId2">
            <a:extLst>
              <a:ext uri="{28A0092B-C50C-407E-A947-70E740481C1C}">
                <a14:useLocalDpi xmlns:a14="http://schemas.microsoft.com/office/drawing/2010/main" val="0"/>
              </a:ext>
            </a:extLst>
          </a:blip>
          <a:srcRect l="-1" t="26901" r="39348" b="46355"/>
          <a:stretch/>
        </p:blipFill>
        <p:spPr>
          <a:xfrm>
            <a:off x="323849" y="619200"/>
            <a:ext cx="8496301" cy="2809800"/>
          </a:xfrm>
          <a:prstGeom prst="rect">
            <a:avLst/>
          </a:prstGeom>
        </p:spPr>
      </p:pic>
      <p:sp>
        <p:nvSpPr>
          <p:cNvPr id="7" name="Textfeld 6">
            <a:extLst>
              <a:ext uri="{FF2B5EF4-FFF2-40B4-BE49-F238E27FC236}">
                <a16:creationId xmlns:a16="http://schemas.microsoft.com/office/drawing/2014/main" id="{17D76215-2842-9145-8A92-D1496CB1C553}"/>
              </a:ext>
            </a:extLst>
          </p:cNvPr>
          <p:cNvSpPr txBox="1"/>
          <p:nvPr userDrawn="1"/>
        </p:nvSpPr>
        <p:spPr>
          <a:xfrm>
            <a:off x="357968" y="6308725"/>
            <a:ext cx="2773872" cy="459775"/>
          </a:xfrm>
          <a:prstGeom prst="rect">
            <a:avLst/>
          </a:prstGeom>
          <a:noFill/>
        </p:spPr>
        <p:txBody>
          <a:bodyPr wrap="square" lIns="0" rIns="0" rtlCol="0" anchor="ctr" anchorCtr="0">
            <a:noAutofit/>
          </a:bodyPr>
          <a:lstStyle/>
          <a:p>
            <a:r>
              <a:rPr lang="en-GB" sz="1200" b="0" u="none" dirty="0">
                <a:solidFill>
                  <a:schemeClr val="tx1">
                    <a:lumMod val="75000"/>
                    <a:lumOff val="25000"/>
                  </a:schemeClr>
                </a:solidFill>
                <a:latin typeface="Calibri" charset="0"/>
                <a:ea typeface="Calibri" charset="0"/>
                <a:cs typeface="Calibri" charset="0"/>
              </a:rPr>
              <a:t>IBT Zurich – </a:t>
            </a:r>
            <a:r>
              <a:rPr lang="en-GB" sz="1200" b="0" u="none" dirty="0" err="1">
                <a:solidFill>
                  <a:schemeClr val="tx1">
                    <a:lumMod val="75000"/>
                    <a:lumOff val="25000"/>
                  </a:schemeClr>
                </a:solidFill>
                <a:latin typeface="Calibri" charset="0"/>
                <a:ea typeface="Calibri" charset="0"/>
                <a:cs typeface="Calibri" charset="0"/>
              </a:rPr>
              <a:t>www.biomed.ee.ethz.ch</a:t>
            </a:r>
            <a:endParaRPr lang="en-GB" sz="1200" b="0" u="none" baseline="0" dirty="0">
              <a:solidFill>
                <a:schemeClr val="tx1">
                  <a:lumMod val="75000"/>
                  <a:lumOff val="25000"/>
                </a:schemeClr>
              </a:solidFill>
              <a:latin typeface="Calibri" charset="0"/>
              <a:ea typeface="Calibri" charset="0"/>
              <a:cs typeface="Calibri" charset="0"/>
            </a:endParaRPr>
          </a:p>
        </p:txBody>
      </p:sp>
      <p:sp>
        <p:nvSpPr>
          <p:cNvPr id="4" name="Slide Number Placeholder 3">
            <a:extLst>
              <a:ext uri="{FF2B5EF4-FFF2-40B4-BE49-F238E27FC236}">
                <a16:creationId xmlns:a16="http://schemas.microsoft.com/office/drawing/2014/main" id="{7217CFDD-B539-4D48-AFE9-F0E30B4F5EB7}"/>
              </a:ext>
            </a:extLst>
          </p:cNvPr>
          <p:cNvSpPr>
            <a:spLocks noGrp="1"/>
          </p:cNvSpPr>
          <p:nvPr>
            <p:ph type="sldNum" sz="quarter" idx="10"/>
          </p:nvPr>
        </p:nvSpPr>
        <p:spPr>
          <a:xfrm>
            <a:off x="8616579" y="6418070"/>
            <a:ext cx="396836" cy="365125"/>
          </a:xfrm>
          <a:prstGeom prst="rect">
            <a:avLst/>
          </a:prstGeom>
        </p:spPr>
        <p:txBody>
          <a:bodyPr/>
          <a:lstStyle/>
          <a:p>
            <a:fld id="{79594931-7310-8546-9CE2-0B8C244628BE}" type="slidenum">
              <a:rPr lang="en-US" smtClean="0"/>
              <a:pPr/>
              <a:t>‹#›</a:t>
            </a:fld>
            <a:endParaRPr lang="en-US"/>
          </a:p>
        </p:txBody>
      </p:sp>
    </p:spTree>
    <p:extLst>
      <p:ext uri="{BB962C8B-B14F-4D97-AF65-F5344CB8AC3E}">
        <p14:creationId xmlns:p14="http://schemas.microsoft.com/office/powerpoint/2010/main" val="45000951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1196752"/>
            <a:ext cx="8496300" cy="5111974"/>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7" name="Titel 6"/>
          <p:cNvSpPr>
            <a:spLocks noGrp="1"/>
          </p:cNvSpPr>
          <p:nvPr>
            <p:ph type="title" hasCustomPrompt="1"/>
          </p:nvPr>
        </p:nvSpPr>
        <p:spPr>
          <a:xfrm>
            <a:off x="323850" y="620714"/>
            <a:ext cx="8496300" cy="576038"/>
          </a:xfrm>
          <a:solidFill>
            <a:schemeClr val="bg1"/>
          </a:solidFill>
        </p:spPr>
        <p:txBody>
          <a:bodyPr/>
          <a:lstStyle>
            <a:lvl1pPr>
              <a:defRPr>
                <a:latin typeface="Calibri" charset="0"/>
                <a:ea typeface="Calibri" charset="0"/>
                <a:cs typeface="Calibri" charset="0"/>
              </a:defRPr>
            </a:lvl1pPr>
          </a:lstStyle>
          <a:p>
            <a:r>
              <a:rPr lang="en-GB" dirty="0"/>
              <a:t>Add title</a:t>
            </a:r>
          </a:p>
        </p:txBody>
      </p:sp>
      <p:sp>
        <p:nvSpPr>
          <p:cNvPr id="4" name="Slide Number Placeholder 3">
            <a:extLst>
              <a:ext uri="{FF2B5EF4-FFF2-40B4-BE49-F238E27FC236}">
                <a16:creationId xmlns:a16="http://schemas.microsoft.com/office/drawing/2014/main" id="{A7B53D31-FB64-3749-8678-0250431F9ABB}"/>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1389991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3">
            <a:extLst>
              <a:ext uri="{FF2B5EF4-FFF2-40B4-BE49-F238E27FC236}">
                <a16:creationId xmlns:a16="http://schemas.microsoft.com/office/drawing/2014/main" id="{BD378B15-CCFB-0442-B002-B8A028764749}"/>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75471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8474F68-EB1B-994E-BABF-5C3E2E25AE10}"/>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3554930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0C53EEF-B2FD-6843-B0EC-6E62040D62A5}"/>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2941291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uppieren 8"/>
          <p:cNvGrpSpPr/>
          <p:nvPr userDrawn="1"/>
        </p:nvGrpSpPr>
        <p:grpSpPr>
          <a:xfrm>
            <a:off x="-377675" y="-385093"/>
            <a:ext cx="9379990" cy="7159750"/>
            <a:chOff x="-377675" y="-385093"/>
            <a:chExt cx="9379990" cy="7159750"/>
          </a:xfrm>
        </p:grpSpPr>
        <p:cxnSp>
          <p:nvCxnSpPr>
            <p:cNvPr id="17" name="Gerade Verbindung 16"/>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rot="5400000">
              <a:off x="8689266"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p:nvCxnSpPr>
          <p:spPr>
            <a:xfrm rot="5400000">
              <a:off x="4438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Gerade Verbindung 29"/>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5" name="Gerade Verbindung 34"/>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Gerade Verbindung 35"/>
            <p:cNvCxnSpPr/>
            <p:nvPr userDrawn="1"/>
          </p:nvCxnSpPr>
          <p:spPr>
            <a:xfrm rot="5400000">
              <a:off x="88704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 name="Textplatzhalter 2"/>
          <p:cNvSpPr>
            <a:spLocks noGrp="1"/>
          </p:cNvSpPr>
          <p:nvPr userDrawn="1">
            <p:ph type="body" idx="1"/>
          </p:nvPr>
        </p:nvSpPr>
        <p:spPr>
          <a:xfrm>
            <a:off x="323850" y="1210467"/>
            <a:ext cx="8483938" cy="5098258"/>
          </a:xfrm>
          <a:prstGeom prst="rect">
            <a:avLst/>
          </a:prstGeom>
          <a:noFill/>
        </p:spPr>
        <p:txBody>
          <a:bodyPr vert="horz" lIns="140400" tIns="0" rIns="144000" bIns="0" rtlCol="0">
            <a:noAutofit/>
          </a:bodyPr>
          <a:lstStyle/>
          <a:p>
            <a:pPr lvl="0"/>
            <a:r>
              <a:rPr lang="en-GB" noProof="0" dirty="0" err="1"/>
              <a:t>Erste</a:t>
            </a:r>
            <a:r>
              <a:rPr lang="en-GB" noProof="0" dirty="0"/>
              <a:t> </a:t>
            </a:r>
            <a:r>
              <a:rPr lang="en-GB" noProof="0" dirty="0" err="1"/>
              <a:t>Ebene</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p:txBody>
      </p:sp>
      <p:sp>
        <p:nvSpPr>
          <p:cNvPr id="2" name="Titelplatzhalter 1"/>
          <p:cNvSpPr>
            <a:spLocks noGrp="1"/>
          </p:cNvSpPr>
          <p:nvPr userDrawn="1">
            <p:ph type="title"/>
          </p:nvPr>
        </p:nvSpPr>
        <p:spPr bwMode="gray">
          <a:xfrm>
            <a:off x="323850" y="620714"/>
            <a:ext cx="8496300" cy="589753"/>
          </a:xfrm>
          <a:prstGeom prst="rect">
            <a:avLst/>
          </a:prstGeom>
          <a:no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grpSp>
        <p:nvGrpSpPr>
          <p:cNvPr id="11" name="Gruppieren 10"/>
          <p:cNvGrpSpPr/>
          <p:nvPr userDrawn="1"/>
        </p:nvGrpSpPr>
        <p:grpSpPr>
          <a:xfrm>
            <a:off x="142874" y="152400"/>
            <a:ext cx="8859601" cy="612775"/>
            <a:chOff x="142874" y="152400"/>
            <a:chExt cx="8859601" cy="612775"/>
          </a:xfrm>
          <a:solidFill>
            <a:schemeClr val="tx1"/>
          </a:solidFill>
        </p:grpSpPr>
        <p:sp>
          <p:nvSpPr>
            <p:cNvPr id="24" name="Rechteck 23"/>
            <p:cNvSpPr/>
            <p:nvPr userDrawn="1"/>
          </p:nvSpPr>
          <p:spPr>
            <a:xfrm>
              <a:off x="142875" y="152400"/>
              <a:ext cx="8859600" cy="471600"/>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hteck 24"/>
            <p:cNvSpPr/>
            <p:nvPr userDrawn="1"/>
          </p:nvSpPr>
          <p:spPr>
            <a:xfrm>
              <a:off x="142874" y="597694"/>
              <a:ext cx="187200" cy="167481"/>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hteck 25"/>
            <p:cNvSpPr/>
            <p:nvPr userDrawn="1"/>
          </p:nvSpPr>
          <p:spPr>
            <a:xfrm>
              <a:off x="8814997" y="597693"/>
              <a:ext cx="187200" cy="167481"/>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32" name="Bild 5" descr="eth_uzh_logo_kurz_neg_e.eps"/>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0400" y="230400"/>
            <a:ext cx="2074000" cy="306000"/>
          </a:xfrm>
          <a:prstGeom prst="rect">
            <a:avLst/>
          </a:prstGeom>
        </p:spPr>
      </p:pic>
      <p:sp>
        <p:nvSpPr>
          <p:cNvPr id="27" name="Slide Number Placeholder 3">
            <a:extLst>
              <a:ext uri="{FF2B5EF4-FFF2-40B4-BE49-F238E27FC236}">
                <a16:creationId xmlns:a16="http://schemas.microsoft.com/office/drawing/2014/main" id="{CF3A2F3E-8CB1-C54A-93EB-83A4E135B53C}"/>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1586419459"/>
      </p:ext>
    </p:extLst>
  </p:cSld>
  <p:clrMap bg1="lt1" tx1="dk1" bg2="lt2" tx2="dk2" accent1="accent1" accent2="accent2" accent3="accent3" accent4="accent4" accent5="accent5" accent6="accent6" hlink="hlink" folHlink="folHlink"/>
  <p:sldLayoutIdLst>
    <p:sldLayoutId id="2147483786" r:id="rId1"/>
    <p:sldLayoutId id="2147483782" r:id="rId2"/>
    <p:sldLayoutId id="2147483788" r:id="rId3"/>
    <p:sldLayoutId id="2147483789" r:id="rId4"/>
    <p:sldLayoutId id="2147483790" r:id="rId5"/>
  </p:sldLayoutIdLst>
  <p:transition>
    <p:fade/>
  </p:transition>
  <p:hf hdr="0" ftr="0" dt="0"/>
  <p:txStyles>
    <p:titleStyle>
      <a:lvl1pPr algn="l" defTabSz="914400" rtl="0" eaLnBrk="1" latinLnBrk="0" hangingPunct="1">
        <a:lnSpc>
          <a:spcPct val="100000"/>
        </a:lnSpc>
        <a:spcBef>
          <a:spcPct val="0"/>
        </a:spcBef>
        <a:buNone/>
        <a:defRPr sz="2800" b="1" kern="1200">
          <a:solidFill>
            <a:schemeClr val="tx1"/>
          </a:solidFill>
          <a:latin typeface="Calibri" charset="0"/>
          <a:ea typeface="Calibri" charset="0"/>
          <a:cs typeface="Calibri" charset="0"/>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04">
          <p15:clr>
            <a:srgbClr val="F26B43"/>
          </p15:clr>
        </p15:guide>
        <p15:guide id="2" pos="5556">
          <p15:clr>
            <a:srgbClr val="F26B43"/>
          </p15:clr>
        </p15:guide>
        <p15:guide id="3" pos="2880">
          <p15:clr>
            <a:srgbClr val="F26B43"/>
          </p15:clr>
        </p15:guide>
        <p15:guide id="4" orient="horz" pos="391">
          <p15:clr>
            <a:srgbClr val="F26B43"/>
          </p15:clr>
        </p15:guide>
        <p15:guide id="6" orient="horz" pos="2160">
          <p15:clr>
            <a:srgbClr val="F26B43"/>
          </p15:clr>
        </p15:guide>
        <p15:guide id="7" orient="horz" pos="3045">
          <p15:clr>
            <a:srgbClr val="F26B43"/>
          </p15:clr>
        </p15:guide>
        <p15:guide id="8" orient="horz" pos="3929">
          <p15:clr>
            <a:srgbClr val="F26B43"/>
          </p15:clr>
        </p15:guide>
        <p15:guide id="9" orient="horz" pos="754" userDrawn="1">
          <p15:clr>
            <a:srgbClr val="F26B43"/>
          </p15:clr>
        </p15:guide>
        <p15:guide id="10" orient="horz" pos="3974">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47.xml"/></Relationships>
</file>

<file path=ppt/slides/_rels/slide15.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moodle-app2.let.ethz.ch/course/view.php?id=11546"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www.library.ethz.ch/"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0.xml"/><Relationship Id="rId7" Type="http://schemas.openxmlformats.org/officeDocument/2006/relationships/image" Target="../media/image26.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5.wmf"/><Relationship Id="rId10" Type="http://schemas.openxmlformats.org/officeDocument/2006/relationships/image" Target="../media/image28.png"/><Relationship Id="rId4" Type="http://schemas.openxmlformats.org/officeDocument/2006/relationships/oleObject" Target="../embeddings/oleObject1.bin"/><Relationship Id="rId9" Type="http://schemas.openxmlformats.org/officeDocument/2006/relationships/image" Target="../media/image27.wmf"/></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35.emf"/><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slide" Target="slide4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37.wmf"/><Relationship Id="rId4"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36.xml"/><Relationship Id="rId7" Type="http://schemas.openxmlformats.org/officeDocument/2006/relationships/slide" Target="slide47.xml"/><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41.wmf"/><Relationship Id="rId10" Type="http://schemas.openxmlformats.org/officeDocument/2006/relationships/image" Target="../media/image44.png"/><Relationship Id="rId4" Type="http://schemas.openxmlformats.org/officeDocument/2006/relationships/oleObject" Target="../embeddings/oleObject6.bin"/><Relationship Id="rId9" Type="http://schemas.openxmlformats.org/officeDocument/2006/relationships/image" Target="../media/image43.png"/></Relationships>
</file>

<file path=ppt/slides/_rels/slide41.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notesSlide" Target="../notesSlides/notesSlide37.xml"/><Relationship Id="rId7" Type="http://schemas.openxmlformats.org/officeDocument/2006/relationships/image" Target="../media/image42.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48.png"/><Relationship Id="rId5" Type="http://schemas.openxmlformats.org/officeDocument/2006/relationships/image" Target="../media/image41.wmf"/><Relationship Id="rId10" Type="http://schemas.openxmlformats.org/officeDocument/2006/relationships/image" Target="../media/image47.png"/><Relationship Id="rId4" Type="http://schemas.openxmlformats.org/officeDocument/2006/relationships/oleObject" Target="../embeddings/oleObject8.bin"/><Relationship Id="rId9"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39.xml"/><Relationship Id="rId7" Type="http://schemas.openxmlformats.org/officeDocument/2006/relationships/image" Target="../media/image47.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46.wmf"/><Relationship Id="rId10" Type="http://schemas.openxmlformats.org/officeDocument/2006/relationships/hyperlink" Target="http://www.jezzamon.com/fourier" TargetMode="External"/><Relationship Id="rId4" Type="http://schemas.openxmlformats.org/officeDocument/2006/relationships/oleObject" Target="../embeddings/oleObject10.bin"/><Relationship Id="rId9" Type="http://schemas.openxmlformats.org/officeDocument/2006/relationships/image" Target="../media/image48.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40.xml"/><Relationship Id="rId7" Type="http://schemas.openxmlformats.org/officeDocument/2006/relationships/image" Target="../media/image50.w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49.wmf"/><Relationship Id="rId10" Type="http://schemas.openxmlformats.org/officeDocument/2006/relationships/slide" Target="slide47.xml"/><Relationship Id="rId4" Type="http://schemas.openxmlformats.org/officeDocument/2006/relationships/oleObject" Target="../embeddings/oleObject13.bin"/><Relationship Id="rId9" Type="http://schemas.openxmlformats.org/officeDocument/2006/relationships/image" Target="../media/image51.wmf"/></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slide" Target="slide4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59.emf"/><Relationship Id="rId18" Type="http://schemas.openxmlformats.org/officeDocument/2006/relationships/slide" Target="slide45.xml"/><Relationship Id="rId3" Type="http://schemas.openxmlformats.org/officeDocument/2006/relationships/image" Target="../media/image54.emf"/><Relationship Id="rId7" Type="http://schemas.openxmlformats.org/officeDocument/2006/relationships/image" Target="../media/image56.emf"/><Relationship Id="rId12" Type="http://schemas.openxmlformats.org/officeDocument/2006/relationships/slide" Target="slide34.xml"/><Relationship Id="rId17" Type="http://schemas.openxmlformats.org/officeDocument/2006/relationships/image" Target="../media/image61.emf"/><Relationship Id="rId2" Type="http://schemas.openxmlformats.org/officeDocument/2006/relationships/slide" Target="slide15.xml"/><Relationship Id="rId16" Type="http://schemas.openxmlformats.org/officeDocument/2006/relationships/slide" Target="slide44.xml"/><Relationship Id="rId1" Type="http://schemas.openxmlformats.org/officeDocument/2006/relationships/slideLayout" Target="../slideLayouts/slideLayout4.xml"/><Relationship Id="rId6" Type="http://schemas.openxmlformats.org/officeDocument/2006/relationships/slide" Target="slide14.xml"/><Relationship Id="rId11" Type="http://schemas.openxmlformats.org/officeDocument/2006/relationships/image" Target="../media/image58.emf"/><Relationship Id="rId5" Type="http://schemas.openxmlformats.org/officeDocument/2006/relationships/image" Target="../media/image55.emf"/><Relationship Id="rId15" Type="http://schemas.openxmlformats.org/officeDocument/2006/relationships/image" Target="../media/image60.emf"/><Relationship Id="rId10" Type="http://schemas.openxmlformats.org/officeDocument/2006/relationships/slide" Target="slide30.xml"/><Relationship Id="rId19" Type="http://schemas.openxmlformats.org/officeDocument/2006/relationships/image" Target="../media/image62.emf"/><Relationship Id="rId4" Type="http://schemas.openxmlformats.org/officeDocument/2006/relationships/slide" Target="slide17.xml"/><Relationship Id="rId9" Type="http://schemas.openxmlformats.org/officeDocument/2006/relationships/image" Target="../media/image57.emf"/><Relationship Id="rId14" Type="http://schemas.openxmlformats.org/officeDocument/2006/relationships/slide" Target="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microsoft.com/office/2007/relationships/media" Target="file:///C:\Documents%20and%20Settings\Sebastian%20Kozerke\My%20Documents\My%20Work\Thesis%20PD\Antrittsvorlesung\misc\mr_bffe_la.mpg" TargetMode="External"/><Relationship Id="rId7" Type="http://schemas.openxmlformats.org/officeDocument/2006/relationships/image" Target="../media/image7.png"/><Relationship Id="rId2" Type="http://schemas.openxmlformats.org/officeDocument/2006/relationships/video" Target="file:///C:\Documents%20and%20Settings\Sebastian%20Kozerke\My%20Documents\My%20Work\Thesis%20PD\Antrittsvorlesung\misc\ct_aortic_valve.avi" TargetMode="External"/><Relationship Id="rId1" Type="http://schemas.microsoft.com/office/2007/relationships/media" Target="file:///C:\Documents%20and%20Settings\Sebastian%20Kozerke\My%20Documents\My%20Work\Thesis%20PD\Antrittsvorlesung\misc\ct_aortic_valve.avi" TargetMode="External"/><Relationship Id="rId6" Type="http://schemas.openxmlformats.org/officeDocument/2006/relationships/notesSlide" Target="../notesSlides/notesSlide4.xml"/><Relationship Id="rId11" Type="http://schemas.openxmlformats.org/officeDocument/2006/relationships/image" Target="../media/image6.png"/><Relationship Id="rId5" Type="http://schemas.openxmlformats.org/officeDocument/2006/relationships/slideLayout" Target="../slideLayouts/slideLayout4.xml"/><Relationship Id="rId10" Type="http://schemas.openxmlformats.org/officeDocument/2006/relationships/image" Target="../media/image10.png"/><Relationship Id="rId4" Type="http://schemas.openxmlformats.org/officeDocument/2006/relationships/video" Target="file:///C:\Documents%20and%20Settings\Sebastian%20Kozerke\My%20Documents\My%20Work\Thesis%20PD\Antrittsvorlesung\misc\mr_bffe_la.mpg" TargetMode="Externa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Sebastian Kozerke</a:t>
            </a:r>
          </a:p>
          <a:p>
            <a:r>
              <a:rPr lang="en-GB" dirty="0"/>
              <a:t>Institute for Biomedical Engineering, University and ETH Zurich, Switzerland</a:t>
            </a:r>
          </a:p>
        </p:txBody>
      </p:sp>
      <p:sp>
        <p:nvSpPr>
          <p:cNvPr id="18" name="Titel 17"/>
          <p:cNvSpPr>
            <a:spLocks noGrp="1"/>
          </p:cNvSpPr>
          <p:nvPr>
            <p:ph type="ctrTitle"/>
          </p:nvPr>
        </p:nvSpPr>
        <p:spPr>
          <a:solidFill>
            <a:srgbClr val="1269B0"/>
          </a:solidFill>
        </p:spPr>
        <p:txBody>
          <a:bodyPr/>
          <a:lstStyle/>
          <a:p>
            <a:r>
              <a:rPr lang="en-US" sz="4000" dirty="0">
                <a:latin typeface="Calibri"/>
                <a:cs typeface="Calibri"/>
              </a:rPr>
              <a:t>Biomedical Imaging</a:t>
            </a:r>
            <a:br>
              <a:rPr lang="en-US" sz="3400" dirty="0">
                <a:latin typeface="Calibri"/>
                <a:cs typeface="Calibri"/>
              </a:rPr>
            </a:br>
            <a:r>
              <a:rPr lang="en-US" sz="3000" b="0" dirty="0">
                <a:latin typeface="Calibri"/>
                <a:cs typeface="Calibri"/>
              </a:rPr>
              <a:t>X-Ray Imaging (I)</a:t>
            </a:r>
            <a:endParaRPr lang="en-GB" sz="3000" b="0" dirty="0"/>
          </a:p>
        </p:txBody>
      </p:sp>
    </p:spTree>
    <p:extLst>
      <p:ext uri="{BB962C8B-B14F-4D97-AF65-F5344CB8AC3E}">
        <p14:creationId xmlns:p14="http://schemas.microsoft.com/office/powerpoint/2010/main" val="9253319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atin typeface="Calibri"/>
                <a:cs typeface="Calibri"/>
              </a:rPr>
              <a:t>X-rays in medical imaging</a:t>
            </a:r>
          </a:p>
        </p:txBody>
      </p:sp>
      <p:sp>
        <p:nvSpPr>
          <p:cNvPr id="657413" name="Rectangle 5"/>
          <p:cNvSpPr>
            <a:spLocks noChangeArrowheads="1"/>
          </p:cNvSpPr>
          <p:nvPr/>
        </p:nvSpPr>
        <p:spPr bwMode="auto">
          <a:xfrm>
            <a:off x="684213" y="1340147"/>
            <a:ext cx="8135937" cy="107950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Radiography</a:t>
            </a:r>
          </a:p>
          <a:p>
            <a:pPr marL="1143000" lvl="2" indent="-228600">
              <a:lnSpc>
                <a:spcPts val="2400"/>
              </a:lnSpc>
              <a:spcBef>
                <a:spcPts val="400"/>
              </a:spcBef>
              <a:buFontTx/>
              <a:buChar char="-"/>
            </a:pPr>
            <a:r>
              <a:rPr lang="en-GB" b="0" baseline="0">
                <a:latin typeface="Calibri"/>
                <a:cs typeface="Calibri"/>
              </a:rPr>
              <a:t>Thorax, bones etc.</a:t>
            </a:r>
          </a:p>
        </p:txBody>
      </p:sp>
      <p:sp>
        <p:nvSpPr>
          <p:cNvPr id="657416" name="Rectangle 8"/>
          <p:cNvSpPr>
            <a:spLocks noChangeArrowheads="1"/>
          </p:cNvSpPr>
          <p:nvPr/>
        </p:nvSpPr>
        <p:spPr bwMode="auto">
          <a:xfrm>
            <a:off x="684213" y="2276772"/>
            <a:ext cx="8135937" cy="1368425"/>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Computed Tomography (CT)</a:t>
            </a:r>
          </a:p>
          <a:p>
            <a:pPr marL="1143000" lvl="2" indent="-228600">
              <a:lnSpc>
                <a:spcPts val="2400"/>
              </a:lnSpc>
              <a:spcBef>
                <a:spcPts val="400"/>
              </a:spcBef>
              <a:buFontTx/>
              <a:buChar char="-"/>
            </a:pPr>
            <a:r>
              <a:rPr lang="en-GB" b="0" baseline="0">
                <a:latin typeface="Calibri"/>
                <a:cs typeface="Calibri"/>
              </a:rPr>
              <a:t>Bones and soft tissue</a:t>
            </a:r>
          </a:p>
          <a:p>
            <a:pPr marL="1143000" lvl="2" indent="-228600">
              <a:lnSpc>
                <a:spcPts val="2400"/>
              </a:lnSpc>
              <a:spcBef>
                <a:spcPts val="400"/>
              </a:spcBef>
              <a:buFontTx/>
              <a:buChar char="-"/>
            </a:pPr>
            <a:r>
              <a:rPr lang="en-GB" b="0" baseline="0">
                <a:latin typeface="Calibri"/>
                <a:cs typeface="Calibri"/>
              </a:rPr>
              <a:t>Angiography</a:t>
            </a:r>
          </a:p>
        </p:txBody>
      </p:sp>
      <p:sp>
        <p:nvSpPr>
          <p:cNvPr id="657417" name="Rectangle 9"/>
          <p:cNvSpPr>
            <a:spLocks noChangeArrowheads="1"/>
          </p:cNvSpPr>
          <p:nvPr/>
        </p:nvSpPr>
        <p:spPr bwMode="auto">
          <a:xfrm>
            <a:off x="684213" y="3572172"/>
            <a:ext cx="8135937" cy="1368425"/>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Angiography</a:t>
            </a:r>
          </a:p>
          <a:p>
            <a:pPr marL="1143000" lvl="2" indent="-228600">
              <a:lnSpc>
                <a:spcPts val="2400"/>
              </a:lnSpc>
              <a:spcBef>
                <a:spcPts val="400"/>
              </a:spcBef>
              <a:buFontTx/>
              <a:buChar char="-"/>
            </a:pPr>
            <a:r>
              <a:rPr lang="en-GB" b="0" baseline="0" dirty="0">
                <a:latin typeface="Calibri"/>
                <a:cs typeface="Calibri"/>
              </a:rPr>
              <a:t>Using contrast agent</a:t>
            </a:r>
          </a:p>
          <a:p>
            <a:pPr marL="1143000" lvl="2" indent="-228600">
              <a:lnSpc>
                <a:spcPts val="2400"/>
              </a:lnSpc>
              <a:spcBef>
                <a:spcPts val="400"/>
              </a:spcBef>
              <a:buFontTx/>
              <a:buChar char="-"/>
            </a:pPr>
            <a:r>
              <a:rPr lang="en-GB" b="0" baseline="0" dirty="0">
                <a:latin typeface="Calibri"/>
                <a:cs typeface="Calibri"/>
              </a:rPr>
              <a:t>Digital subtraction angiography (DSA)</a:t>
            </a:r>
          </a:p>
        </p:txBody>
      </p:sp>
      <p:sp>
        <p:nvSpPr>
          <p:cNvPr id="657418" name="Rectangle 10"/>
          <p:cNvSpPr>
            <a:spLocks noChangeArrowheads="1"/>
          </p:cNvSpPr>
          <p:nvPr/>
        </p:nvSpPr>
        <p:spPr bwMode="auto">
          <a:xfrm>
            <a:off x="684213" y="4869160"/>
            <a:ext cx="8135937" cy="1368425"/>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Fluoroscopy</a:t>
            </a:r>
          </a:p>
          <a:p>
            <a:pPr marL="1143000" lvl="2" indent="-228600">
              <a:lnSpc>
                <a:spcPts val="2400"/>
              </a:lnSpc>
              <a:spcBef>
                <a:spcPts val="400"/>
              </a:spcBef>
              <a:buFontTx/>
              <a:buChar char="-"/>
            </a:pPr>
            <a:r>
              <a:rPr lang="en-GB" b="0" baseline="0">
                <a:latin typeface="Calibri"/>
                <a:cs typeface="Calibri"/>
              </a:rPr>
              <a:t>Guidance of interventional procedures</a:t>
            </a:r>
          </a:p>
        </p:txBody>
      </p:sp>
      <p:sp>
        <p:nvSpPr>
          <p:cNvPr id="2" name="Slide Number Placeholder 1">
            <a:extLst>
              <a:ext uri="{FF2B5EF4-FFF2-40B4-BE49-F238E27FC236}">
                <a16:creationId xmlns:a16="http://schemas.microsoft.com/office/drawing/2014/main" id="{B7C1E294-0DC9-F744-9BA2-2849081A2D20}"/>
              </a:ext>
            </a:extLst>
          </p:cNvPr>
          <p:cNvSpPr>
            <a:spLocks noGrp="1"/>
          </p:cNvSpPr>
          <p:nvPr>
            <p:ph type="sldNum" sz="quarter" idx="4"/>
          </p:nvPr>
        </p:nvSpPr>
        <p:spPr/>
        <p:txBody>
          <a:bodyPr/>
          <a:lstStyle/>
          <a:p>
            <a:fld id="{79594931-7310-8546-9CE2-0B8C244628BE}" type="slidenum">
              <a:rPr lang="en-US" smtClean="0"/>
              <a:pPr/>
              <a:t>10</a:t>
            </a:fld>
            <a:endParaRPr lang="en-US"/>
          </a:p>
        </p:txBody>
      </p:sp>
    </p:spTree>
    <p:extLst>
      <p:ext uri="{BB962C8B-B14F-4D97-AF65-F5344CB8AC3E}">
        <p14:creationId xmlns:p14="http://schemas.microsoft.com/office/powerpoint/2010/main" val="408450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7413"/>
                                        </p:tgtEl>
                                        <p:attrNameLst>
                                          <p:attrName>style.visibility</p:attrName>
                                        </p:attrNameLst>
                                      </p:cBhvr>
                                      <p:to>
                                        <p:strVal val="visible"/>
                                      </p:to>
                                    </p:set>
                                    <p:animEffect transition="in" filter="fade">
                                      <p:cBhvr>
                                        <p:cTn id="7" dur="500"/>
                                        <p:tgtEl>
                                          <p:spTgt spid="6574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7416"/>
                                        </p:tgtEl>
                                        <p:attrNameLst>
                                          <p:attrName>style.visibility</p:attrName>
                                        </p:attrNameLst>
                                      </p:cBhvr>
                                      <p:to>
                                        <p:strVal val="visible"/>
                                      </p:to>
                                    </p:set>
                                    <p:animEffect transition="in" filter="fade">
                                      <p:cBhvr>
                                        <p:cTn id="12" dur="500"/>
                                        <p:tgtEl>
                                          <p:spTgt spid="6574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57417"/>
                                        </p:tgtEl>
                                        <p:attrNameLst>
                                          <p:attrName>style.visibility</p:attrName>
                                        </p:attrNameLst>
                                      </p:cBhvr>
                                      <p:to>
                                        <p:strVal val="visible"/>
                                      </p:to>
                                    </p:set>
                                    <p:animEffect transition="in" filter="fade">
                                      <p:cBhvr>
                                        <p:cTn id="17" dur="500"/>
                                        <p:tgtEl>
                                          <p:spTgt spid="6574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57418"/>
                                        </p:tgtEl>
                                        <p:attrNameLst>
                                          <p:attrName>style.visibility</p:attrName>
                                        </p:attrNameLst>
                                      </p:cBhvr>
                                      <p:to>
                                        <p:strVal val="visible"/>
                                      </p:to>
                                    </p:set>
                                    <p:animEffect transition="in" filter="fade">
                                      <p:cBhvr>
                                        <p:cTn id="22" dur="500"/>
                                        <p:tgtEl>
                                          <p:spTgt spid="657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3" grpId="0"/>
      <p:bldP spid="657416" grpId="0"/>
      <p:bldP spid="657417" grpId="0"/>
      <p:bldP spid="6574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9" name="Rectangle 5"/>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Generation of X-rays </a:t>
            </a:r>
            <a:endParaRPr lang="en-US" sz="5400" b="1" baseline="0" dirty="0">
              <a:solidFill>
                <a:srgbClr val="2A6AB3"/>
              </a:solidFill>
              <a:latin typeface="Calibri"/>
              <a:cs typeface="Calibri"/>
            </a:endParaRPr>
          </a:p>
        </p:txBody>
      </p:sp>
      <p:sp>
        <p:nvSpPr>
          <p:cNvPr id="7" name="TextBox 6"/>
          <p:cNvSpPr txBox="1"/>
          <p:nvPr/>
        </p:nvSpPr>
        <p:spPr>
          <a:xfrm>
            <a:off x="7740352" y="338356"/>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2.2-2.3</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59B26913-9DC4-4B4F-87B7-8305B4A80ED2}"/>
              </a:ext>
            </a:extLst>
          </p:cNvPr>
          <p:cNvSpPr>
            <a:spLocks noGrp="1"/>
          </p:cNvSpPr>
          <p:nvPr>
            <p:ph type="sldNum" sz="quarter" idx="4"/>
          </p:nvPr>
        </p:nvSpPr>
        <p:spPr/>
        <p:txBody>
          <a:bodyPr/>
          <a:lstStyle/>
          <a:p>
            <a:fld id="{79594931-7310-8546-9CE2-0B8C244628BE}" type="slidenum">
              <a:rPr lang="en-US" smtClean="0"/>
              <a:pPr/>
              <a:t>11</a:t>
            </a:fld>
            <a:endParaRPr lang="en-US"/>
          </a:p>
        </p:txBody>
      </p:sp>
    </p:spTree>
    <p:extLst>
      <p:ext uri="{BB962C8B-B14F-4D97-AF65-F5344CB8AC3E}">
        <p14:creationId xmlns:p14="http://schemas.microsoft.com/office/powerpoint/2010/main" val="159438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62"/>
          <p:cNvGrpSpPr>
            <a:grpSpLocks/>
          </p:cNvGrpSpPr>
          <p:nvPr/>
        </p:nvGrpSpPr>
        <p:grpSpPr bwMode="auto">
          <a:xfrm>
            <a:off x="4643438" y="2708275"/>
            <a:ext cx="2233612" cy="647700"/>
            <a:chOff x="3061" y="1933"/>
            <a:chExt cx="726" cy="635"/>
          </a:xfrm>
        </p:grpSpPr>
        <p:sp>
          <p:nvSpPr>
            <p:cNvPr id="34883" name="Freeform 63"/>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4884" name="Freeform 64"/>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4885" name="Freeform 65"/>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4886" name="Freeform 66"/>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4887" name="Freeform 67"/>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4888" name="Freeform 68"/>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4889" name="Freeform 69"/>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4890" name="Freeform 70"/>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type="triangle" w="med" len="med"/>
            </a:ln>
          </p:spPr>
          <p:txBody>
            <a:bodyPr/>
            <a:lstStyle/>
            <a:p>
              <a:endParaRPr lang="en-US">
                <a:latin typeface="Calibri"/>
                <a:cs typeface="Calibri"/>
              </a:endParaRPr>
            </a:p>
          </p:txBody>
        </p:sp>
      </p:grpSp>
      <p:sp>
        <p:nvSpPr>
          <p:cNvPr id="34819" name="AutoShape 5"/>
          <p:cNvSpPr>
            <a:spLocks noChangeArrowheads="1"/>
          </p:cNvSpPr>
          <p:nvPr/>
        </p:nvSpPr>
        <p:spPr bwMode="auto">
          <a:xfrm flipH="1">
            <a:off x="4067175" y="1590675"/>
            <a:ext cx="288925" cy="2736850"/>
          </a:xfrm>
          <a:prstGeom prst="cube">
            <a:avLst>
              <a:gd name="adj" fmla="val 81319"/>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34820" name="Rectangle 2"/>
          <p:cNvSpPr>
            <a:spLocks noGrp="1" noChangeArrowheads="1"/>
          </p:cNvSpPr>
          <p:nvPr>
            <p:ph type="title"/>
          </p:nvPr>
        </p:nvSpPr>
        <p:spPr/>
        <p:txBody>
          <a:bodyPr/>
          <a:lstStyle/>
          <a:p>
            <a:pPr eaLnBrk="1" hangingPunct="1"/>
            <a:r>
              <a:rPr lang="en-US">
                <a:latin typeface="Calibri"/>
                <a:cs typeface="Calibri"/>
              </a:rPr>
              <a:t>Generation</a:t>
            </a:r>
          </a:p>
        </p:txBody>
      </p:sp>
      <p:grpSp>
        <p:nvGrpSpPr>
          <p:cNvPr id="34821" name="Group 11"/>
          <p:cNvGrpSpPr>
            <a:grpSpLocks/>
          </p:cNvGrpSpPr>
          <p:nvPr/>
        </p:nvGrpSpPr>
        <p:grpSpPr bwMode="auto">
          <a:xfrm>
            <a:off x="3132138" y="1879600"/>
            <a:ext cx="647700" cy="287338"/>
            <a:chOff x="1383" y="1752"/>
            <a:chExt cx="408" cy="181"/>
          </a:xfrm>
        </p:grpSpPr>
        <p:sp>
          <p:nvSpPr>
            <p:cNvPr id="34879" name="Oval 6"/>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4880" name="Line 8"/>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4881" name="Line 9"/>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4882" name="Line 10"/>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grpSp>
        <p:nvGrpSpPr>
          <p:cNvPr id="34822" name="Group 12"/>
          <p:cNvGrpSpPr>
            <a:grpSpLocks/>
          </p:cNvGrpSpPr>
          <p:nvPr/>
        </p:nvGrpSpPr>
        <p:grpSpPr bwMode="auto">
          <a:xfrm>
            <a:off x="3490913" y="2382838"/>
            <a:ext cx="647700" cy="287337"/>
            <a:chOff x="1383" y="1752"/>
            <a:chExt cx="408" cy="181"/>
          </a:xfrm>
        </p:grpSpPr>
        <p:sp>
          <p:nvSpPr>
            <p:cNvPr id="34875" name="Oval 13"/>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4876" name="Line 14"/>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4877" name="Line 15"/>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4878" name="Line 16"/>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grpSp>
        <p:nvGrpSpPr>
          <p:cNvPr id="34823" name="Group 17"/>
          <p:cNvGrpSpPr>
            <a:grpSpLocks/>
          </p:cNvGrpSpPr>
          <p:nvPr/>
        </p:nvGrpSpPr>
        <p:grpSpPr bwMode="auto">
          <a:xfrm>
            <a:off x="3563938" y="2887663"/>
            <a:ext cx="647700" cy="287337"/>
            <a:chOff x="1383" y="1752"/>
            <a:chExt cx="408" cy="181"/>
          </a:xfrm>
        </p:grpSpPr>
        <p:sp>
          <p:nvSpPr>
            <p:cNvPr id="34871" name="Oval 18"/>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4872" name="Line 19"/>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4873" name="Line 20"/>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4874" name="Line 21"/>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grpSp>
        <p:nvGrpSpPr>
          <p:cNvPr id="34824" name="Group 22"/>
          <p:cNvGrpSpPr>
            <a:grpSpLocks/>
          </p:cNvGrpSpPr>
          <p:nvPr/>
        </p:nvGrpSpPr>
        <p:grpSpPr bwMode="auto">
          <a:xfrm>
            <a:off x="3059113" y="3175000"/>
            <a:ext cx="647700" cy="287338"/>
            <a:chOff x="1383" y="1752"/>
            <a:chExt cx="408" cy="181"/>
          </a:xfrm>
        </p:grpSpPr>
        <p:sp>
          <p:nvSpPr>
            <p:cNvPr id="34867" name="Oval 23"/>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4868" name="Line 24"/>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4869" name="Line 25"/>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4870" name="Line 26"/>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grpSp>
        <p:nvGrpSpPr>
          <p:cNvPr id="34825" name="Group 27"/>
          <p:cNvGrpSpPr>
            <a:grpSpLocks/>
          </p:cNvGrpSpPr>
          <p:nvPr/>
        </p:nvGrpSpPr>
        <p:grpSpPr bwMode="auto">
          <a:xfrm>
            <a:off x="3490913" y="3679825"/>
            <a:ext cx="647700" cy="287338"/>
            <a:chOff x="1383" y="1752"/>
            <a:chExt cx="408" cy="181"/>
          </a:xfrm>
        </p:grpSpPr>
        <p:sp>
          <p:nvSpPr>
            <p:cNvPr id="34863" name="Oval 28"/>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4864" name="Line 29"/>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4865" name="Line 30"/>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4866" name="Line 31"/>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sp>
        <p:nvSpPr>
          <p:cNvPr id="658486" name="Text Box 54"/>
          <p:cNvSpPr txBox="1">
            <a:spLocks noChangeArrowheads="1"/>
          </p:cNvSpPr>
          <p:nvPr/>
        </p:nvSpPr>
        <p:spPr bwMode="auto">
          <a:xfrm>
            <a:off x="1835150" y="4038600"/>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spcBef>
                <a:spcPct val="50000"/>
              </a:spcBef>
              <a:defRPr/>
            </a:pPr>
            <a:r>
              <a:rPr lang="en-US" baseline="0">
                <a:latin typeface="Calibri"/>
                <a:cs typeface="Calibri"/>
              </a:rPr>
              <a:t>fast electrons</a:t>
            </a:r>
          </a:p>
        </p:txBody>
      </p:sp>
      <p:sp>
        <p:nvSpPr>
          <p:cNvPr id="658487" name="Text Box 55"/>
          <p:cNvSpPr txBox="1">
            <a:spLocks noChangeArrowheads="1"/>
          </p:cNvSpPr>
          <p:nvPr/>
        </p:nvSpPr>
        <p:spPr bwMode="auto">
          <a:xfrm>
            <a:off x="3275013" y="4687888"/>
            <a:ext cx="2089150" cy="7016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target with heavy atoms</a:t>
            </a:r>
          </a:p>
        </p:txBody>
      </p:sp>
      <p:sp>
        <p:nvSpPr>
          <p:cNvPr id="658488" name="Text Box 56"/>
          <p:cNvSpPr txBox="1">
            <a:spLocks noChangeArrowheads="1"/>
          </p:cNvSpPr>
          <p:nvPr/>
        </p:nvSpPr>
        <p:spPr bwMode="auto">
          <a:xfrm>
            <a:off x="4787900" y="4038600"/>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X-ray photons</a:t>
            </a:r>
          </a:p>
        </p:txBody>
      </p:sp>
      <p:sp>
        <p:nvSpPr>
          <p:cNvPr id="658490" name="Text Box 58"/>
          <p:cNvSpPr txBox="1">
            <a:spLocks noChangeArrowheads="1"/>
          </p:cNvSpPr>
          <p:nvPr/>
        </p:nvSpPr>
        <p:spPr bwMode="auto">
          <a:xfrm>
            <a:off x="395288" y="5805488"/>
            <a:ext cx="8351837" cy="369332"/>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defRPr/>
            </a:pPr>
            <a:r>
              <a:rPr lang="en-US" baseline="0" dirty="0">
                <a:latin typeface="Calibri"/>
                <a:cs typeface="Calibri"/>
              </a:rPr>
              <a:t>Electrons interact with inner e</a:t>
            </a:r>
            <a:r>
              <a:rPr lang="en-US" baseline="30000" dirty="0">
                <a:latin typeface="Calibri"/>
                <a:cs typeface="Calibri"/>
              </a:rPr>
              <a:t>-</a:t>
            </a:r>
            <a:r>
              <a:rPr lang="en-US" baseline="0" dirty="0">
                <a:latin typeface="Calibri"/>
                <a:cs typeface="Calibri"/>
              </a:rPr>
              <a:t> shells of target </a:t>
            </a:r>
            <a:r>
              <a:rPr lang="en-US" sz="1600" b="0" baseline="0" dirty="0">
                <a:latin typeface="Calibri"/>
                <a:cs typeface="Calibri"/>
              </a:rPr>
              <a:t>(X-rays are not radioactive!)</a:t>
            </a:r>
          </a:p>
        </p:txBody>
      </p:sp>
      <p:grpSp>
        <p:nvGrpSpPr>
          <p:cNvPr id="34830" name="Group 83"/>
          <p:cNvGrpSpPr>
            <a:grpSpLocks/>
          </p:cNvGrpSpPr>
          <p:nvPr/>
        </p:nvGrpSpPr>
        <p:grpSpPr bwMode="auto">
          <a:xfrm>
            <a:off x="4859338" y="2492375"/>
            <a:ext cx="431800" cy="407988"/>
            <a:chOff x="4740" y="1162"/>
            <a:chExt cx="318" cy="291"/>
          </a:xfrm>
        </p:grpSpPr>
        <p:sp>
          <p:nvSpPr>
            <p:cNvPr id="34853" name="Oval 82"/>
            <p:cNvSpPr>
              <a:spLocks noChangeArrowheads="1"/>
            </p:cNvSpPr>
            <p:nvPr/>
          </p:nvSpPr>
          <p:spPr bwMode="auto">
            <a:xfrm>
              <a:off x="4740" y="1162"/>
              <a:ext cx="318" cy="291"/>
            </a:xfrm>
            <a:prstGeom prst="ellipse">
              <a:avLst/>
            </a:prstGeom>
            <a:solidFill>
              <a:schemeClr val="bg1"/>
            </a:solidFill>
            <a:ln w="9525">
              <a:solidFill>
                <a:schemeClr val="tx1"/>
              </a:solidFill>
              <a:round/>
              <a:headEnd/>
              <a:tailEnd/>
            </a:ln>
          </p:spPr>
          <p:txBody>
            <a:bodyPr wrap="none" anchor="ctr"/>
            <a:lstStyle/>
            <a:p>
              <a:endParaRPr lang="en-US">
                <a:latin typeface="Calibri"/>
                <a:cs typeface="Calibri"/>
              </a:endParaRPr>
            </a:p>
          </p:txBody>
        </p:sp>
        <p:grpSp>
          <p:nvGrpSpPr>
            <p:cNvPr id="34854" name="Group 73"/>
            <p:cNvGrpSpPr>
              <a:grpSpLocks/>
            </p:cNvGrpSpPr>
            <p:nvPr/>
          </p:nvGrpSpPr>
          <p:grpSpPr bwMode="auto">
            <a:xfrm>
              <a:off x="4789" y="1236"/>
              <a:ext cx="220" cy="146"/>
              <a:chOff x="3061" y="1933"/>
              <a:chExt cx="726" cy="635"/>
            </a:xfrm>
          </p:grpSpPr>
          <p:sp>
            <p:nvSpPr>
              <p:cNvPr id="34855" name="Freeform 74"/>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56" name="Freeform 75"/>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57" name="Freeform 76"/>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58" name="Freeform 77"/>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59" name="Freeform 78"/>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60" name="Freeform 79"/>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61" name="Freeform 80"/>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62" name="Freeform 81"/>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type="triangle" w="med" len="med"/>
              </a:ln>
            </p:spPr>
            <p:txBody>
              <a:bodyPr/>
              <a:lstStyle/>
              <a:p>
                <a:endParaRPr lang="en-US">
                  <a:latin typeface="Calibri"/>
                  <a:cs typeface="Calibri"/>
                </a:endParaRPr>
              </a:p>
            </p:txBody>
          </p:sp>
        </p:grpSp>
      </p:grpSp>
      <p:grpSp>
        <p:nvGrpSpPr>
          <p:cNvPr id="34831" name="Group 84"/>
          <p:cNvGrpSpPr>
            <a:grpSpLocks/>
          </p:cNvGrpSpPr>
          <p:nvPr/>
        </p:nvGrpSpPr>
        <p:grpSpPr bwMode="auto">
          <a:xfrm>
            <a:off x="5364163" y="2876550"/>
            <a:ext cx="431800" cy="407988"/>
            <a:chOff x="4740" y="1162"/>
            <a:chExt cx="318" cy="291"/>
          </a:xfrm>
        </p:grpSpPr>
        <p:sp>
          <p:nvSpPr>
            <p:cNvPr id="34843" name="Oval 85"/>
            <p:cNvSpPr>
              <a:spLocks noChangeArrowheads="1"/>
            </p:cNvSpPr>
            <p:nvPr/>
          </p:nvSpPr>
          <p:spPr bwMode="auto">
            <a:xfrm>
              <a:off x="4740" y="1162"/>
              <a:ext cx="318" cy="291"/>
            </a:xfrm>
            <a:prstGeom prst="ellipse">
              <a:avLst/>
            </a:prstGeom>
            <a:solidFill>
              <a:schemeClr val="bg1"/>
            </a:solidFill>
            <a:ln w="9525">
              <a:solidFill>
                <a:schemeClr val="tx1"/>
              </a:solidFill>
              <a:round/>
              <a:headEnd/>
              <a:tailEnd/>
            </a:ln>
          </p:spPr>
          <p:txBody>
            <a:bodyPr wrap="none" anchor="ctr"/>
            <a:lstStyle/>
            <a:p>
              <a:endParaRPr lang="en-US">
                <a:latin typeface="Calibri"/>
                <a:cs typeface="Calibri"/>
              </a:endParaRPr>
            </a:p>
          </p:txBody>
        </p:sp>
        <p:grpSp>
          <p:nvGrpSpPr>
            <p:cNvPr id="34844" name="Group 86"/>
            <p:cNvGrpSpPr>
              <a:grpSpLocks/>
            </p:cNvGrpSpPr>
            <p:nvPr/>
          </p:nvGrpSpPr>
          <p:grpSpPr bwMode="auto">
            <a:xfrm>
              <a:off x="4789" y="1236"/>
              <a:ext cx="220" cy="146"/>
              <a:chOff x="3061" y="1933"/>
              <a:chExt cx="726" cy="635"/>
            </a:xfrm>
          </p:grpSpPr>
          <p:sp>
            <p:nvSpPr>
              <p:cNvPr id="34845" name="Freeform 87"/>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46" name="Freeform 88"/>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47" name="Freeform 89"/>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48" name="Freeform 90"/>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49" name="Freeform 91"/>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50" name="Freeform 92"/>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51" name="Freeform 93"/>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52" name="Freeform 94"/>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type="triangle" w="med" len="med"/>
              </a:ln>
            </p:spPr>
            <p:txBody>
              <a:bodyPr/>
              <a:lstStyle/>
              <a:p>
                <a:endParaRPr lang="en-US">
                  <a:latin typeface="Calibri"/>
                  <a:cs typeface="Calibri"/>
                </a:endParaRPr>
              </a:p>
            </p:txBody>
          </p:sp>
        </p:grpSp>
      </p:grpSp>
      <p:grpSp>
        <p:nvGrpSpPr>
          <p:cNvPr id="34832" name="Group 95"/>
          <p:cNvGrpSpPr>
            <a:grpSpLocks/>
          </p:cNvGrpSpPr>
          <p:nvPr/>
        </p:nvGrpSpPr>
        <p:grpSpPr bwMode="auto">
          <a:xfrm>
            <a:off x="6011863" y="2660650"/>
            <a:ext cx="431800" cy="407988"/>
            <a:chOff x="4740" y="1162"/>
            <a:chExt cx="318" cy="291"/>
          </a:xfrm>
        </p:grpSpPr>
        <p:sp>
          <p:nvSpPr>
            <p:cNvPr id="34833" name="Oval 96"/>
            <p:cNvSpPr>
              <a:spLocks noChangeArrowheads="1"/>
            </p:cNvSpPr>
            <p:nvPr/>
          </p:nvSpPr>
          <p:spPr bwMode="auto">
            <a:xfrm>
              <a:off x="4740" y="1162"/>
              <a:ext cx="318" cy="291"/>
            </a:xfrm>
            <a:prstGeom prst="ellipse">
              <a:avLst/>
            </a:prstGeom>
            <a:solidFill>
              <a:schemeClr val="bg1"/>
            </a:solidFill>
            <a:ln w="9525">
              <a:solidFill>
                <a:schemeClr val="tx1"/>
              </a:solidFill>
              <a:round/>
              <a:headEnd/>
              <a:tailEnd/>
            </a:ln>
          </p:spPr>
          <p:txBody>
            <a:bodyPr wrap="none" anchor="ctr"/>
            <a:lstStyle/>
            <a:p>
              <a:endParaRPr lang="en-US">
                <a:latin typeface="Calibri"/>
                <a:cs typeface="Calibri"/>
              </a:endParaRPr>
            </a:p>
          </p:txBody>
        </p:sp>
        <p:grpSp>
          <p:nvGrpSpPr>
            <p:cNvPr id="34834" name="Group 97"/>
            <p:cNvGrpSpPr>
              <a:grpSpLocks/>
            </p:cNvGrpSpPr>
            <p:nvPr/>
          </p:nvGrpSpPr>
          <p:grpSpPr bwMode="auto">
            <a:xfrm>
              <a:off x="4789" y="1236"/>
              <a:ext cx="220" cy="146"/>
              <a:chOff x="3061" y="1933"/>
              <a:chExt cx="726" cy="635"/>
            </a:xfrm>
          </p:grpSpPr>
          <p:sp>
            <p:nvSpPr>
              <p:cNvPr id="34835" name="Freeform 98"/>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36" name="Freeform 99"/>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37" name="Freeform 100"/>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38" name="Freeform 101"/>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39" name="Freeform 102"/>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40" name="Freeform 103"/>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41" name="Freeform 104"/>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4842" name="Freeform 105"/>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type="triangle" w="med" len="med"/>
              </a:ln>
            </p:spPr>
            <p:txBody>
              <a:bodyPr/>
              <a:lstStyle/>
              <a:p>
                <a:endParaRPr lang="en-US">
                  <a:latin typeface="Calibri"/>
                  <a:cs typeface="Calibri"/>
                </a:endParaRPr>
              </a:p>
            </p:txBody>
          </p:sp>
        </p:grpSp>
      </p:grpSp>
      <p:sp>
        <p:nvSpPr>
          <p:cNvPr id="2" name="Slide Number Placeholder 1">
            <a:extLst>
              <a:ext uri="{FF2B5EF4-FFF2-40B4-BE49-F238E27FC236}">
                <a16:creationId xmlns:a16="http://schemas.microsoft.com/office/drawing/2014/main" id="{38F950B1-E3FB-734B-BC65-4120C39D1043}"/>
              </a:ext>
            </a:extLst>
          </p:cNvPr>
          <p:cNvSpPr>
            <a:spLocks noGrp="1"/>
          </p:cNvSpPr>
          <p:nvPr>
            <p:ph type="sldNum" sz="quarter" idx="4"/>
          </p:nvPr>
        </p:nvSpPr>
        <p:spPr/>
        <p:txBody>
          <a:bodyPr/>
          <a:lstStyle/>
          <a:p>
            <a:fld id="{79594931-7310-8546-9CE2-0B8C244628BE}" type="slidenum">
              <a:rPr lang="en-US" smtClean="0"/>
              <a:pPr/>
              <a:t>12</a:t>
            </a:fld>
            <a:endParaRPr lang="en-US"/>
          </a:p>
        </p:txBody>
      </p:sp>
    </p:spTree>
    <p:extLst>
      <p:ext uri="{BB962C8B-B14F-4D97-AF65-F5344CB8AC3E}">
        <p14:creationId xmlns:p14="http://schemas.microsoft.com/office/powerpoint/2010/main" val="215729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title"/>
          </p:nvPr>
        </p:nvSpPr>
        <p:spPr/>
        <p:txBody>
          <a:bodyPr/>
          <a:lstStyle/>
          <a:p>
            <a:pPr eaLnBrk="1" hangingPunct="1"/>
            <a:r>
              <a:rPr lang="en-US">
                <a:latin typeface="Calibri"/>
                <a:cs typeface="Calibri"/>
              </a:rPr>
              <a:t>Generation – X-ray tube</a:t>
            </a:r>
          </a:p>
        </p:txBody>
      </p:sp>
      <p:pic>
        <p:nvPicPr>
          <p:cNvPr id="35843" name="Picture 6"/>
          <p:cNvPicPr>
            <a:picLocks noChangeAspect="1" noChangeArrowheads="1"/>
          </p:cNvPicPr>
          <p:nvPr/>
        </p:nvPicPr>
        <p:blipFill>
          <a:blip r:embed="rId3">
            <a:grayscl/>
          </a:blip>
          <a:srcRect/>
          <a:stretch>
            <a:fillRect/>
          </a:stretch>
        </p:blipFill>
        <p:spPr bwMode="auto">
          <a:xfrm>
            <a:off x="1403350" y="1268413"/>
            <a:ext cx="6337300" cy="3862387"/>
          </a:xfrm>
          <a:prstGeom prst="rect">
            <a:avLst/>
          </a:prstGeom>
          <a:noFill/>
          <a:ln w="9525">
            <a:noFill/>
            <a:miter lim="800000"/>
            <a:headEnd/>
            <a:tailEnd/>
          </a:ln>
        </p:spPr>
      </p:pic>
      <p:sp>
        <p:nvSpPr>
          <p:cNvPr id="35844" name="Oval 9"/>
          <p:cNvSpPr>
            <a:spLocks noChangeArrowheads="1"/>
          </p:cNvSpPr>
          <p:nvPr/>
        </p:nvSpPr>
        <p:spPr bwMode="auto">
          <a:xfrm>
            <a:off x="3394075" y="2971800"/>
            <a:ext cx="144463" cy="144463"/>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5845" name="Line 10"/>
          <p:cNvSpPr>
            <a:spLocks noChangeShapeType="1"/>
          </p:cNvSpPr>
          <p:nvPr/>
        </p:nvSpPr>
        <p:spPr bwMode="auto">
          <a:xfrm>
            <a:off x="2843213" y="4292600"/>
            <a:ext cx="144462"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846" name="Line 11"/>
          <p:cNvSpPr>
            <a:spLocks noChangeShapeType="1"/>
          </p:cNvSpPr>
          <p:nvPr/>
        </p:nvSpPr>
        <p:spPr bwMode="auto">
          <a:xfrm>
            <a:off x="2700338" y="4364038"/>
            <a:ext cx="287337"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847" name="Line 12"/>
          <p:cNvSpPr>
            <a:spLocks noChangeShapeType="1"/>
          </p:cNvSpPr>
          <p:nvPr/>
        </p:nvSpPr>
        <p:spPr bwMode="auto">
          <a:xfrm>
            <a:off x="2844800" y="4437063"/>
            <a:ext cx="144463"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848" name="Oval 13"/>
          <p:cNvSpPr>
            <a:spLocks noChangeArrowheads="1"/>
          </p:cNvSpPr>
          <p:nvPr/>
        </p:nvSpPr>
        <p:spPr bwMode="auto">
          <a:xfrm>
            <a:off x="3563938" y="3213100"/>
            <a:ext cx="144462" cy="144463"/>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5849" name="Oval 14"/>
          <p:cNvSpPr>
            <a:spLocks noChangeArrowheads="1"/>
          </p:cNvSpPr>
          <p:nvPr/>
        </p:nvSpPr>
        <p:spPr bwMode="auto">
          <a:xfrm>
            <a:off x="3876675" y="3055938"/>
            <a:ext cx="144463" cy="144462"/>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5850" name="Rectangle 16"/>
          <p:cNvSpPr>
            <a:spLocks noChangeArrowheads="1"/>
          </p:cNvSpPr>
          <p:nvPr/>
        </p:nvSpPr>
        <p:spPr bwMode="auto">
          <a:xfrm>
            <a:off x="804863" y="5695950"/>
            <a:ext cx="7799387" cy="396875"/>
          </a:xfrm>
          <a:prstGeom prst="rect">
            <a:avLst/>
          </a:prstGeom>
          <a:noFill/>
          <a:ln w="9525">
            <a:noFill/>
            <a:miter lim="800000"/>
            <a:headEnd/>
            <a:tailEnd/>
          </a:ln>
        </p:spPr>
        <p:txBody>
          <a:bodyPr>
            <a:spAutoFit/>
          </a:bodyPr>
          <a:lstStyle/>
          <a:p>
            <a:pPr algn="ctr"/>
            <a:r>
              <a:rPr lang="en-US" baseline="0" dirty="0">
                <a:latin typeface="Calibri"/>
                <a:cs typeface="Calibri"/>
              </a:rPr>
              <a:t>Acceleration of electron in vacuum tube </a:t>
            </a:r>
            <a:r>
              <a:rPr lang="en-US" sz="1600" b="0" baseline="0" dirty="0">
                <a:latin typeface="Calibri"/>
                <a:cs typeface="Calibri"/>
              </a:rPr>
              <a:t>(U</a:t>
            </a:r>
            <a:r>
              <a:rPr lang="en-US" sz="1600" b="0" baseline="-25000" dirty="0">
                <a:latin typeface="Calibri"/>
                <a:cs typeface="Calibri"/>
              </a:rPr>
              <a:t>A</a:t>
            </a:r>
            <a:r>
              <a:rPr lang="en-US" sz="1600" b="0" baseline="0" dirty="0">
                <a:latin typeface="Calibri"/>
                <a:cs typeface="Calibri"/>
              </a:rPr>
              <a:t> = 30-200 kV, I</a:t>
            </a:r>
            <a:r>
              <a:rPr lang="en-US" sz="1600" b="0" baseline="-25000" dirty="0">
                <a:latin typeface="Calibri"/>
                <a:cs typeface="Calibri"/>
              </a:rPr>
              <a:t>A</a:t>
            </a:r>
            <a:r>
              <a:rPr lang="en-US" sz="1600" b="0" baseline="0" dirty="0">
                <a:latin typeface="Calibri"/>
                <a:cs typeface="Calibri"/>
              </a:rPr>
              <a:t> = 50-100 mA)</a:t>
            </a:r>
          </a:p>
        </p:txBody>
      </p:sp>
      <p:sp>
        <p:nvSpPr>
          <p:cNvPr id="12" name="Slide Number Placeholder 2"/>
          <p:cNvSpPr txBox="1">
            <a:spLocks/>
          </p:cNvSpPr>
          <p:nvPr/>
        </p:nvSpPr>
        <p:spPr>
          <a:xfrm>
            <a:off x="-46357" y="6564724"/>
            <a:ext cx="432048" cy="365125"/>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b="1" kern="1200" baseline="0">
                <a:solidFill>
                  <a:srgbClr val="FFFFFF"/>
                </a:solidFill>
                <a:latin typeface="Calibri"/>
                <a:ea typeface="+mn-ea"/>
                <a:cs typeface="Calibri"/>
              </a:defRPr>
            </a:lvl1pPr>
            <a:lvl2pPr marL="457200" algn="l" rtl="0" fontAlgn="base">
              <a:spcBef>
                <a:spcPct val="0"/>
              </a:spcBef>
              <a:spcAft>
                <a:spcPct val="0"/>
              </a:spcAft>
              <a:defRPr sz="2000" b="1" kern="1200" baseline="30000">
                <a:solidFill>
                  <a:srgbClr val="4D4D4D"/>
                </a:solidFill>
                <a:latin typeface="ETH Light" pitchFamily="2" charset="0"/>
                <a:ea typeface="+mn-ea"/>
                <a:cs typeface="+mn-cs"/>
              </a:defRPr>
            </a:lvl2pPr>
            <a:lvl3pPr marL="914400" algn="l" rtl="0" fontAlgn="base">
              <a:spcBef>
                <a:spcPct val="0"/>
              </a:spcBef>
              <a:spcAft>
                <a:spcPct val="0"/>
              </a:spcAft>
              <a:defRPr sz="2000" b="1" kern="1200" baseline="30000">
                <a:solidFill>
                  <a:srgbClr val="4D4D4D"/>
                </a:solidFill>
                <a:latin typeface="ETH Light" pitchFamily="2" charset="0"/>
                <a:ea typeface="+mn-ea"/>
                <a:cs typeface="+mn-cs"/>
              </a:defRPr>
            </a:lvl3pPr>
            <a:lvl4pPr marL="1371600" algn="l" rtl="0" fontAlgn="base">
              <a:spcBef>
                <a:spcPct val="0"/>
              </a:spcBef>
              <a:spcAft>
                <a:spcPct val="0"/>
              </a:spcAft>
              <a:defRPr sz="2000" b="1" kern="1200" baseline="30000">
                <a:solidFill>
                  <a:srgbClr val="4D4D4D"/>
                </a:solidFill>
                <a:latin typeface="ETH Light" pitchFamily="2" charset="0"/>
                <a:ea typeface="+mn-ea"/>
                <a:cs typeface="+mn-cs"/>
              </a:defRPr>
            </a:lvl4pPr>
            <a:lvl5pPr marL="1828800" algn="l" rtl="0" fontAlgn="base">
              <a:spcBef>
                <a:spcPct val="0"/>
              </a:spcBef>
              <a:spcAft>
                <a:spcPct val="0"/>
              </a:spcAft>
              <a:defRPr sz="2000" b="1" kern="1200" baseline="30000">
                <a:solidFill>
                  <a:srgbClr val="4D4D4D"/>
                </a:solidFill>
                <a:latin typeface="ETH Light" pitchFamily="2" charset="0"/>
                <a:ea typeface="+mn-ea"/>
                <a:cs typeface="+mn-cs"/>
              </a:defRPr>
            </a:lvl5pPr>
            <a:lvl6pPr marL="2286000" algn="l" defTabSz="914400" rtl="0" eaLnBrk="1" latinLnBrk="0" hangingPunct="1">
              <a:defRPr sz="2000" b="1" kern="1200" baseline="30000">
                <a:solidFill>
                  <a:srgbClr val="4D4D4D"/>
                </a:solidFill>
                <a:latin typeface="ETH Light" pitchFamily="2" charset="0"/>
                <a:ea typeface="+mn-ea"/>
                <a:cs typeface="+mn-cs"/>
              </a:defRPr>
            </a:lvl6pPr>
            <a:lvl7pPr marL="2743200" algn="l" defTabSz="914400" rtl="0" eaLnBrk="1" latinLnBrk="0" hangingPunct="1">
              <a:defRPr sz="2000" b="1" kern="1200" baseline="30000">
                <a:solidFill>
                  <a:srgbClr val="4D4D4D"/>
                </a:solidFill>
                <a:latin typeface="ETH Light" pitchFamily="2" charset="0"/>
                <a:ea typeface="+mn-ea"/>
                <a:cs typeface="+mn-cs"/>
              </a:defRPr>
            </a:lvl7pPr>
            <a:lvl8pPr marL="3200400" algn="l" defTabSz="914400" rtl="0" eaLnBrk="1" latinLnBrk="0" hangingPunct="1">
              <a:defRPr sz="2000" b="1" kern="1200" baseline="30000">
                <a:solidFill>
                  <a:srgbClr val="4D4D4D"/>
                </a:solidFill>
                <a:latin typeface="ETH Light" pitchFamily="2" charset="0"/>
                <a:ea typeface="+mn-ea"/>
                <a:cs typeface="+mn-cs"/>
              </a:defRPr>
            </a:lvl8pPr>
            <a:lvl9pPr marL="3657600" algn="l" defTabSz="914400" rtl="0" eaLnBrk="1" latinLnBrk="0" hangingPunct="1">
              <a:defRPr sz="2000" b="1" kern="1200" baseline="30000">
                <a:solidFill>
                  <a:srgbClr val="4D4D4D"/>
                </a:solidFill>
                <a:latin typeface="ETH Light" pitchFamily="2" charset="0"/>
                <a:ea typeface="+mn-ea"/>
                <a:cs typeface="+mn-cs"/>
              </a:defRPr>
            </a:lvl9pPr>
          </a:lstStyle>
          <a:p>
            <a:fld id="{B6C5735C-1833-884C-B962-623E1065A936}" type="slidenum">
              <a:rPr lang="en-US" smtClean="0"/>
              <a:pPr/>
              <a:t>13</a:t>
            </a:fld>
            <a:endParaRPr lang="en-US" dirty="0"/>
          </a:p>
        </p:txBody>
      </p:sp>
      <p:sp>
        <p:nvSpPr>
          <p:cNvPr id="2" name="Slide Number Placeholder 1">
            <a:extLst>
              <a:ext uri="{FF2B5EF4-FFF2-40B4-BE49-F238E27FC236}">
                <a16:creationId xmlns:a16="http://schemas.microsoft.com/office/drawing/2014/main" id="{FF25609C-B4A6-7D4E-B08C-0CFFBA46F44A}"/>
              </a:ext>
            </a:extLst>
          </p:cNvPr>
          <p:cNvSpPr>
            <a:spLocks noGrp="1"/>
          </p:cNvSpPr>
          <p:nvPr>
            <p:ph type="sldNum" sz="quarter" idx="4"/>
          </p:nvPr>
        </p:nvSpPr>
        <p:spPr/>
        <p:txBody>
          <a:bodyPr/>
          <a:lstStyle/>
          <a:p>
            <a:fld id="{79594931-7310-8546-9CE2-0B8C244628BE}" type="slidenum">
              <a:rPr lang="en-US" smtClean="0"/>
              <a:pPr/>
              <a:t>13</a:t>
            </a:fld>
            <a:endParaRPr lang="en-US"/>
          </a:p>
        </p:txBody>
      </p:sp>
    </p:spTree>
    <p:extLst>
      <p:ext uri="{BB962C8B-B14F-4D97-AF65-F5344CB8AC3E}">
        <p14:creationId xmlns:p14="http://schemas.microsoft.com/office/powerpoint/2010/main" val="171231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3"/>
          <p:cNvGrpSpPr>
            <a:grpSpLocks/>
          </p:cNvGrpSpPr>
          <p:nvPr/>
        </p:nvGrpSpPr>
        <p:grpSpPr bwMode="auto">
          <a:xfrm>
            <a:off x="1258888" y="1095375"/>
            <a:ext cx="6324600" cy="4565650"/>
            <a:chOff x="960" y="1008"/>
            <a:chExt cx="3984" cy="2876"/>
          </a:xfrm>
        </p:grpSpPr>
        <p:pic>
          <p:nvPicPr>
            <p:cNvPr id="36871" name="Picture 4" descr="spektrum"/>
            <p:cNvPicPr>
              <a:picLocks noChangeAspect="1" noChangeArrowheads="1"/>
            </p:cNvPicPr>
            <p:nvPr/>
          </p:nvPicPr>
          <p:blipFill>
            <a:blip r:embed="rId3"/>
            <a:srcRect/>
            <a:stretch>
              <a:fillRect/>
            </a:stretch>
          </p:blipFill>
          <p:spPr bwMode="auto">
            <a:xfrm>
              <a:off x="960" y="1008"/>
              <a:ext cx="3984" cy="2876"/>
            </a:xfrm>
            <a:prstGeom prst="rect">
              <a:avLst/>
            </a:prstGeom>
            <a:noFill/>
            <a:ln w="25400">
              <a:noFill/>
              <a:miter lim="800000"/>
              <a:headEnd/>
              <a:tailEnd/>
            </a:ln>
          </p:spPr>
        </p:pic>
        <p:sp>
          <p:nvSpPr>
            <p:cNvPr id="36872" name="Rectangle 5"/>
            <p:cNvSpPr>
              <a:spLocks noChangeArrowheads="1"/>
            </p:cNvSpPr>
            <p:nvPr/>
          </p:nvSpPr>
          <p:spPr bwMode="auto">
            <a:xfrm>
              <a:off x="2544" y="3552"/>
              <a:ext cx="912" cy="19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36873" name="Text Box 6"/>
            <p:cNvSpPr txBox="1">
              <a:spLocks noChangeArrowheads="1"/>
            </p:cNvSpPr>
            <p:nvPr/>
          </p:nvSpPr>
          <p:spPr bwMode="auto">
            <a:xfrm>
              <a:off x="2496" y="3552"/>
              <a:ext cx="892" cy="213"/>
            </a:xfrm>
            <a:prstGeom prst="rect">
              <a:avLst/>
            </a:prstGeom>
            <a:noFill/>
            <a:ln w="9525">
              <a:noFill/>
              <a:miter lim="800000"/>
              <a:headEnd/>
              <a:tailEnd/>
            </a:ln>
          </p:spPr>
          <p:txBody>
            <a:bodyPr wrap="none">
              <a:spAutoFit/>
            </a:bodyPr>
            <a:lstStyle/>
            <a:p>
              <a:pPr eaLnBrk="0" hangingPunct="0"/>
              <a:r>
                <a:rPr lang="de-CH" sz="1600" b="0" baseline="0">
                  <a:solidFill>
                    <a:schemeClr val="tx1"/>
                  </a:solidFill>
                  <a:latin typeface="Calibri"/>
                  <a:cs typeface="Calibri"/>
                </a:rPr>
                <a:t>photon energy</a:t>
              </a:r>
              <a:endParaRPr lang="en-US" sz="1600" b="0" baseline="0">
                <a:solidFill>
                  <a:schemeClr val="tx1"/>
                </a:solidFill>
                <a:latin typeface="Calibri"/>
                <a:cs typeface="Calibri"/>
              </a:endParaRPr>
            </a:p>
          </p:txBody>
        </p:sp>
        <p:sp>
          <p:nvSpPr>
            <p:cNvPr id="36874" name="Rectangle 7"/>
            <p:cNvSpPr>
              <a:spLocks noChangeArrowheads="1"/>
            </p:cNvSpPr>
            <p:nvPr/>
          </p:nvSpPr>
          <p:spPr bwMode="auto">
            <a:xfrm>
              <a:off x="2400" y="1344"/>
              <a:ext cx="768" cy="336"/>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36875" name="Text Box 8"/>
            <p:cNvSpPr txBox="1">
              <a:spLocks noChangeArrowheads="1"/>
            </p:cNvSpPr>
            <p:nvPr/>
          </p:nvSpPr>
          <p:spPr bwMode="auto">
            <a:xfrm>
              <a:off x="2400" y="1392"/>
              <a:ext cx="541" cy="330"/>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K-lines of</a:t>
              </a:r>
            </a:p>
            <a:p>
              <a:pPr eaLnBrk="0" hangingPunct="0"/>
              <a:r>
                <a:rPr lang="de-CH" sz="1400" b="0" baseline="0">
                  <a:solidFill>
                    <a:schemeClr val="tx1"/>
                  </a:solidFill>
                  <a:latin typeface="Calibri"/>
                  <a:cs typeface="Calibri"/>
                </a:rPr>
                <a:t>wolfram</a:t>
              </a:r>
              <a:endParaRPr lang="en-US" sz="1400" b="0" baseline="0">
                <a:solidFill>
                  <a:schemeClr val="tx1"/>
                </a:solidFill>
                <a:latin typeface="Calibri"/>
                <a:cs typeface="Calibri"/>
              </a:endParaRPr>
            </a:p>
          </p:txBody>
        </p:sp>
        <p:sp>
          <p:nvSpPr>
            <p:cNvPr id="36876" name="Rectangle 9"/>
            <p:cNvSpPr>
              <a:spLocks noChangeArrowheads="1"/>
            </p:cNvSpPr>
            <p:nvPr/>
          </p:nvSpPr>
          <p:spPr bwMode="auto">
            <a:xfrm>
              <a:off x="2400" y="1776"/>
              <a:ext cx="768" cy="336"/>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36877" name="Text Box 10"/>
            <p:cNvSpPr txBox="1">
              <a:spLocks noChangeArrowheads="1"/>
            </p:cNvSpPr>
            <p:nvPr/>
          </p:nvSpPr>
          <p:spPr bwMode="auto">
            <a:xfrm>
              <a:off x="2390" y="1735"/>
              <a:ext cx="738" cy="330"/>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characteristic</a:t>
              </a:r>
            </a:p>
            <a:p>
              <a:pPr eaLnBrk="0" hangingPunct="0"/>
              <a:r>
                <a:rPr lang="de-CH" sz="1400" b="0" baseline="0">
                  <a:solidFill>
                    <a:schemeClr val="tx1"/>
                  </a:solidFill>
                  <a:latin typeface="Calibri"/>
                  <a:cs typeface="Calibri"/>
                </a:rPr>
                <a:t>x-ray</a:t>
              </a:r>
              <a:endParaRPr lang="en-US" sz="1400" b="0" baseline="0">
                <a:solidFill>
                  <a:schemeClr val="tx1"/>
                </a:solidFill>
                <a:latin typeface="Calibri"/>
                <a:cs typeface="Calibri"/>
              </a:endParaRPr>
            </a:p>
          </p:txBody>
        </p:sp>
        <p:sp>
          <p:nvSpPr>
            <p:cNvPr id="36878" name="Rectangle 11"/>
            <p:cNvSpPr>
              <a:spLocks noChangeArrowheads="1"/>
            </p:cNvSpPr>
            <p:nvPr/>
          </p:nvSpPr>
          <p:spPr bwMode="auto">
            <a:xfrm>
              <a:off x="1296" y="1776"/>
              <a:ext cx="624" cy="192"/>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36879" name="Text Box 12"/>
            <p:cNvSpPr txBox="1">
              <a:spLocks noChangeArrowheads="1"/>
            </p:cNvSpPr>
            <p:nvPr/>
          </p:nvSpPr>
          <p:spPr bwMode="auto">
            <a:xfrm>
              <a:off x="1248" y="1776"/>
              <a:ext cx="722" cy="194"/>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without filter</a:t>
              </a:r>
              <a:endParaRPr lang="en-US" sz="1400" b="0" baseline="0">
                <a:solidFill>
                  <a:schemeClr val="tx1"/>
                </a:solidFill>
                <a:latin typeface="Calibri"/>
                <a:cs typeface="Calibri"/>
              </a:endParaRPr>
            </a:p>
          </p:txBody>
        </p:sp>
        <p:sp>
          <p:nvSpPr>
            <p:cNvPr id="36880" name="Rectangle 13"/>
            <p:cNvSpPr>
              <a:spLocks noChangeArrowheads="1"/>
            </p:cNvSpPr>
            <p:nvPr/>
          </p:nvSpPr>
          <p:spPr bwMode="auto">
            <a:xfrm>
              <a:off x="1200" y="1200"/>
              <a:ext cx="192" cy="19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36881" name="Text Box 14"/>
            <p:cNvSpPr txBox="1">
              <a:spLocks noChangeArrowheads="1"/>
            </p:cNvSpPr>
            <p:nvPr/>
          </p:nvSpPr>
          <p:spPr bwMode="auto">
            <a:xfrm rot="-5400000">
              <a:off x="870" y="2201"/>
              <a:ext cx="742" cy="212"/>
            </a:xfrm>
            <a:prstGeom prst="rect">
              <a:avLst/>
            </a:prstGeom>
            <a:noFill/>
            <a:ln w="9525">
              <a:noFill/>
              <a:miter lim="800000"/>
              <a:headEnd/>
              <a:tailEnd/>
            </a:ln>
          </p:spPr>
          <p:txBody>
            <a:bodyPr wrap="none">
              <a:spAutoFit/>
            </a:bodyPr>
            <a:lstStyle/>
            <a:p>
              <a:pPr eaLnBrk="0" hangingPunct="0"/>
              <a:r>
                <a:rPr lang="de-CH" sz="1600" b="0" baseline="0">
                  <a:solidFill>
                    <a:schemeClr val="tx1"/>
                  </a:solidFill>
                  <a:latin typeface="Calibri"/>
                  <a:cs typeface="Calibri"/>
                </a:rPr>
                <a:t>photon flux</a:t>
              </a:r>
              <a:endParaRPr lang="en-US" sz="1600" b="0" baseline="0">
                <a:solidFill>
                  <a:schemeClr val="tx1"/>
                </a:solidFill>
                <a:latin typeface="Calibri"/>
                <a:cs typeface="Calibri"/>
              </a:endParaRPr>
            </a:p>
          </p:txBody>
        </p:sp>
        <p:sp>
          <p:nvSpPr>
            <p:cNvPr id="36882" name="Rectangle 15"/>
            <p:cNvSpPr>
              <a:spLocks noChangeArrowheads="1"/>
            </p:cNvSpPr>
            <p:nvPr/>
          </p:nvSpPr>
          <p:spPr bwMode="auto">
            <a:xfrm rot="2090744">
              <a:off x="3312" y="2832"/>
              <a:ext cx="912" cy="19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36883" name="Text Box 16"/>
            <p:cNvSpPr txBox="1">
              <a:spLocks noChangeArrowheads="1"/>
            </p:cNvSpPr>
            <p:nvPr/>
          </p:nvSpPr>
          <p:spPr bwMode="auto">
            <a:xfrm rot="2012371">
              <a:off x="3335" y="2783"/>
              <a:ext cx="771" cy="194"/>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anode voltage</a:t>
              </a:r>
              <a:endParaRPr lang="en-US" sz="1400" b="0" baseline="0">
                <a:solidFill>
                  <a:schemeClr val="tx1"/>
                </a:solidFill>
                <a:latin typeface="Calibri"/>
                <a:cs typeface="Calibri"/>
              </a:endParaRPr>
            </a:p>
          </p:txBody>
        </p:sp>
      </p:grpSp>
      <p:sp>
        <p:nvSpPr>
          <p:cNvPr id="36867" name="Text Box 2"/>
          <p:cNvSpPr txBox="1">
            <a:spLocks noChangeArrowheads="1"/>
          </p:cNvSpPr>
          <p:nvPr/>
        </p:nvSpPr>
        <p:spPr bwMode="auto">
          <a:xfrm>
            <a:off x="2627313" y="1052513"/>
            <a:ext cx="3913187" cy="396875"/>
          </a:xfrm>
          <a:prstGeom prst="rect">
            <a:avLst/>
          </a:prstGeom>
          <a:noFill/>
          <a:ln w="9525">
            <a:noFill/>
            <a:miter lim="800000"/>
            <a:headEnd/>
            <a:tailEnd/>
          </a:ln>
        </p:spPr>
        <p:txBody>
          <a:bodyPr wrap="none">
            <a:spAutoFit/>
          </a:bodyPr>
          <a:lstStyle/>
          <a:p>
            <a:pPr algn="ctr" eaLnBrk="0" hangingPunct="0"/>
            <a:r>
              <a:rPr lang="en-GB" b="0" baseline="0">
                <a:solidFill>
                  <a:schemeClr val="tx1"/>
                </a:solidFill>
                <a:latin typeface="Calibri"/>
                <a:cs typeface="Calibri"/>
              </a:rPr>
              <a:t>Wolfram target (1 mm Al prefilter)</a:t>
            </a:r>
          </a:p>
        </p:txBody>
      </p:sp>
      <p:sp>
        <p:nvSpPr>
          <p:cNvPr id="36868" name="Rectangle 17"/>
          <p:cNvSpPr>
            <a:spLocks noGrp="1" noChangeArrowheads="1"/>
          </p:cNvSpPr>
          <p:nvPr>
            <p:ph type="title"/>
          </p:nvPr>
        </p:nvSpPr>
        <p:spPr/>
        <p:txBody>
          <a:bodyPr/>
          <a:lstStyle/>
          <a:p>
            <a:pPr eaLnBrk="1" hangingPunct="1"/>
            <a:r>
              <a:rPr lang="en-US">
                <a:latin typeface="Calibri"/>
                <a:cs typeface="Calibri"/>
              </a:rPr>
              <a:t>Generation – Spectrum</a:t>
            </a:r>
          </a:p>
        </p:txBody>
      </p:sp>
      <p:sp>
        <p:nvSpPr>
          <p:cNvPr id="36869" name="Rectangle 18"/>
          <p:cNvSpPr>
            <a:spLocks noChangeArrowheads="1"/>
          </p:cNvSpPr>
          <p:nvPr/>
        </p:nvSpPr>
        <p:spPr bwMode="auto">
          <a:xfrm>
            <a:off x="1258888" y="5589588"/>
            <a:ext cx="5239704" cy="646331"/>
          </a:xfrm>
          <a:prstGeom prst="rect">
            <a:avLst/>
          </a:prstGeom>
          <a:noFill/>
          <a:ln w="9525">
            <a:noFill/>
            <a:miter lim="800000"/>
            <a:headEnd/>
            <a:tailEnd/>
          </a:ln>
        </p:spPr>
        <p:txBody>
          <a:bodyPr wrap="none">
            <a:spAutoFit/>
          </a:bodyPr>
          <a:lstStyle/>
          <a:p>
            <a:pPr>
              <a:buFontTx/>
              <a:buChar char="•"/>
            </a:pPr>
            <a:r>
              <a:rPr lang="en-US" b="0" baseline="0" dirty="0">
                <a:latin typeface="Calibri"/>
                <a:cs typeface="Calibri"/>
              </a:rPr>
              <a:t> </a:t>
            </a:r>
            <a:r>
              <a:rPr lang="en-US" baseline="0" dirty="0">
                <a:latin typeface="Calibri"/>
                <a:cs typeface="Calibri"/>
              </a:rPr>
              <a:t>Bremsstrahlung		</a:t>
            </a:r>
            <a:r>
              <a:rPr lang="en-US" b="0" baseline="0" dirty="0">
                <a:latin typeface="Calibri"/>
                <a:cs typeface="Calibri"/>
                <a:sym typeface="Wingdings" pitchFamily="2" charset="2"/>
              </a:rPr>
              <a:t> continuous spectrum</a:t>
            </a:r>
          </a:p>
          <a:p>
            <a:pPr>
              <a:buFontTx/>
              <a:buChar char="•"/>
            </a:pPr>
            <a:r>
              <a:rPr lang="en-US" baseline="0" dirty="0">
                <a:latin typeface="Calibri"/>
                <a:cs typeface="Calibri"/>
                <a:sym typeface="Wingdings" pitchFamily="2" charset="2"/>
              </a:rPr>
              <a:t> Characteristic radiation	</a:t>
            </a:r>
            <a:r>
              <a:rPr lang="en-US" b="0" baseline="0" dirty="0">
                <a:latin typeface="Calibri"/>
                <a:cs typeface="Calibri"/>
                <a:sym typeface="Wingdings" pitchFamily="2" charset="2"/>
              </a:rPr>
              <a:t> peaks/lines</a:t>
            </a:r>
            <a:endParaRPr lang="en-US" sz="1600" b="0" baseline="0" dirty="0">
              <a:latin typeface="Calibri"/>
              <a:cs typeface="Calibri"/>
              <a:sym typeface="Wingdings" pitchFamily="2" charset="2"/>
            </a:endParaRPr>
          </a:p>
        </p:txBody>
      </p:sp>
      <p:sp>
        <p:nvSpPr>
          <p:cNvPr id="36870" name="AutoShape 19">
            <a:hlinkClick r:id="rId4" action="ppaction://hlinksldjump" highlightClick="1"/>
          </p:cNvPr>
          <p:cNvSpPr>
            <a:spLocks noChangeArrowheads="1"/>
          </p:cNvSpPr>
          <p:nvPr/>
        </p:nvSpPr>
        <p:spPr bwMode="auto">
          <a:xfrm>
            <a:off x="251520" y="6309320"/>
            <a:ext cx="328802" cy="328802"/>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C9E96D24-C749-C942-829C-F6A62E731CED}"/>
              </a:ext>
            </a:extLst>
          </p:cNvPr>
          <p:cNvSpPr>
            <a:spLocks noGrp="1"/>
          </p:cNvSpPr>
          <p:nvPr>
            <p:ph type="sldNum" sz="quarter" idx="4"/>
          </p:nvPr>
        </p:nvSpPr>
        <p:spPr/>
        <p:txBody>
          <a:bodyPr/>
          <a:lstStyle/>
          <a:p>
            <a:fld id="{79594931-7310-8546-9CE2-0B8C244628BE}" type="slidenum">
              <a:rPr lang="en-US" smtClean="0"/>
              <a:pPr/>
              <a:t>14</a:t>
            </a:fld>
            <a:endParaRPr lang="en-US"/>
          </a:p>
        </p:txBody>
      </p:sp>
    </p:spTree>
    <p:extLst>
      <p:ext uri="{BB962C8B-B14F-4D97-AF65-F5344CB8AC3E}">
        <p14:creationId xmlns:p14="http://schemas.microsoft.com/office/powerpoint/2010/main" val="239001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64"/>
          <p:cNvSpPr>
            <a:spLocks noGrp="1" noChangeArrowheads="1"/>
          </p:cNvSpPr>
          <p:nvPr>
            <p:ph type="title"/>
          </p:nvPr>
        </p:nvSpPr>
        <p:spPr/>
        <p:txBody>
          <a:bodyPr/>
          <a:lstStyle/>
          <a:p>
            <a:pPr eaLnBrk="1" hangingPunct="1"/>
            <a:r>
              <a:rPr lang="en-US">
                <a:latin typeface="Calibri"/>
                <a:cs typeface="Calibri"/>
              </a:rPr>
              <a:t>Generation – Bremsstrahlung </a:t>
            </a:r>
          </a:p>
        </p:txBody>
      </p:sp>
      <p:sp>
        <p:nvSpPr>
          <p:cNvPr id="37891" name="Rectangle 169"/>
          <p:cNvSpPr>
            <a:spLocks noChangeArrowheads="1"/>
          </p:cNvSpPr>
          <p:nvPr/>
        </p:nvSpPr>
        <p:spPr bwMode="auto">
          <a:xfrm>
            <a:off x="395288" y="4508500"/>
            <a:ext cx="8424862" cy="1778000"/>
          </a:xfrm>
          <a:prstGeom prst="rect">
            <a:avLst/>
          </a:prstGeom>
          <a:noFill/>
          <a:ln w="9525">
            <a:noFill/>
            <a:miter lim="800000"/>
            <a:headEnd/>
            <a:tailEnd/>
          </a:ln>
        </p:spPr>
        <p:txBody>
          <a:bodyPr>
            <a:spAutoFit/>
          </a:bodyPr>
          <a:lstStyle/>
          <a:p>
            <a:pPr>
              <a:lnSpc>
                <a:spcPct val="120000"/>
              </a:lnSpc>
            </a:pPr>
            <a:r>
              <a:rPr lang="en-US" baseline="0">
                <a:latin typeface="Calibri"/>
                <a:cs typeface="Calibri"/>
              </a:rPr>
              <a:t>Fast-moving electron decelerates when it swings around a heavy nucleus:</a:t>
            </a:r>
          </a:p>
          <a:p>
            <a:pPr lvl="1">
              <a:lnSpc>
                <a:spcPct val="120000"/>
              </a:lnSpc>
              <a:buFont typeface="ETH Light" pitchFamily="2" charset="0"/>
              <a:buChar char="•"/>
            </a:pPr>
            <a:r>
              <a:rPr lang="en-US" sz="1800" b="0" baseline="0">
                <a:latin typeface="Calibri"/>
                <a:cs typeface="Calibri"/>
              </a:rPr>
              <a:t> electron interacts with electrons in outer shells	</a:t>
            </a:r>
          </a:p>
          <a:p>
            <a:pPr lvl="1">
              <a:lnSpc>
                <a:spcPct val="120000"/>
              </a:lnSpc>
              <a:buFont typeface="ETH Light" pitchFamily="2" charset="0"/>
              <a:buChar char="•"/>
            </a:pPr>
            <a:r>
              <a:rPr lang="en-US" sz="1800" b="0" baseline="0">
                <a:latin typeface="Calibri"/>
                <a:cs typeface="Calibri"/>
              </a:rPr>
              <a:t> energy depends on distance at which electron passes nuclei</a:t>
            </a:r>
          </a:p>
          <a:p>
            <a:pPr lvl="1">
              <a:lnSpc>
                <a:spcPct val="120000"/>
              </a:lnSpc>
              <a:buFont typeface="ETH Light" pitchFamily="2" charset="0"/>
              <a:buChar char="•"/>
            </a:pPr>
            <a:r>
              <a:rPr lang="en-US" sz="1800" b="0" baseline="0">
                <a:latin typeface="Calibri"/>
                <a:cs typeface="Calibri"/>
              </a:rPr>
              <a:t> spectrum continuous 0 -&gt; E</a:t>
            </a:r>
            <a:r>
              <a:rPr lang="en-US" sz="1800" b="0" baseline="-25000">
                <a:latin typeface="Calibri"/>
                <a:cs typeface="Calibri"/>
              </a:rPr>
              <a:t>max</a:t>
            </a:r>
          </a:p>
          <a:p>
            <a:pPr lvl="1">
              <a:lnSpc>
                <a:spcPct val="120000"/>
              </a:lnSpc>
              <a:buFont typeface="ETH Light" pitchFamily="2" charset="0"/>
              <a:buChar char="•"/>
            </a:pPr>
            <a:r>
              <a:rPr lang="en-US" sz="1800" b="0" baseline="0">
                <a:latin typeface="Calibri"/>
                <a:cs typeface="Calibri"/>
              </a:rPr>
              <a:t> interaction depends on Z value and E</a:t>
            </a:r>
            <a:r>
              <a:rPr lang="en-US" sz="1800" b="0">
                <a:latin typeface="Calibri"/>
                <a:cs typeface="Calibri"/>
              </a:rPr>
              <a:t> </a:t>
            </a:r>
            <a:r>
              <a:rPr lang="en-US" sz="1800" b="0" baseline="0">
                <a:latin typeface="Calibri"/>
                <a:cs typeface="Calibri"/>
              </a:rPr>
              <a:t>of electrons</a:t>
            </a:r>
          </a:p>
        </p:txBody>
      </p:sp>
      <p:sp>
        <p:nvSpPr>
          <p:cNvPr id="37892" name="Oval 170"/>
          <p:cNvSpPr>
            <a:spLocks noChangeArrowheads="1"/>
          </p:cNvSpPr>
          <p:nvPr/>
        </p:nvSpPr>
        <p:spPr bwMode="auto">
          <a:xfrm>
            <a:off x="3492500" y="2781300"/>
            <a:ext cx="1368425" cy="1368425"/>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72587" name="Text Box 171"/>
          <p:cNvSpPr txBox="1">
            <a:spLocks noChangeArrowheads="1"/>
          </p:cNvSpPr>
          <p:nvPr/>
        </p:nvSpPr>
        <p:spPr bwMode="auto">
          <a:xfrm>
            <a:off x="1547813" y="2854325"/>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electron</a:t>
            </a:r>
          </a:p>
        </p:txBody>
      </p:sp>
      <p:sp>
        <p:nvSpPr>
          <p:cNvPr id="572588" name="Text Box 172"/>
          <p:cNvSpPr txBox="1">
            <a:spLocks noChangeArrowheads="1"/>
          </p:cNvSpPr>
          <p:nvPr/>
        </p:nvSpPr>
        <p:spPr bwMode="auto">
          <a:xfrm>
            <a:off x="3132138" y="3249613"/>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nucleus</a:t>
            </a:r>
          </a:p>
        </p:txBody>
      </p:sp>
      <p:grpSp>
        <p:nvGrpSpPr>
          <p:cNvPr id="37895" name="Group 173"/>
          <p:cNvGrpSpPr>
            <a:grpSpLocks/>
          </p:cNvGrpSpPr>
          <p:nvPr/>
        </p:nvGrpSpPr>
        <p:grpSpPr bwMode="auto">
          <a:xfrm>
            <a:off x="2052638" y="2493963"/>
            <a:ext cx="647700" cy="287337"/>
            <a:chOff x="1383" y="1752"/>
            <a:chExt cx="408" cy="181"/>
          </a:xfrm>
        </p:grpSpPr>
        <p:sp>
          <p:nvSpPr>
            <p:cNvPr id="37912" name="Oval 174"/>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7913" name="Line 175"/>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7914" name="Line 176"/>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7915" name="Line 177"/>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sp>
        <p:nvSpPr>
          <p:cNvPr id="37896" name="Freeform 178"/>
          <p:cNvSpPr>
            <a:spLocks/>
          </p:cNvSpPr>
          <p:nvPr/>
        </p:nvSpPr>
        <p:spPr bwMode="auto">
          <a:xfrm>
            <a:off x="2844800" y="2614613"/>
            <a:ext cx="3167063" cy="1031875"/>
          </a:xfrm>
          <a:custGeom>
            <a:avLst/>
            <a:gdLst>
              <a:gd name="T0" fmla="*/ 0 w 1995"/>
              <a:gd name="T1" fmla="*/ 2147483647 h 650"/>
              <a:gd name="T2" fmla="*/ 2147483647 w 1995"/>
              <a:gd name="T3" fmla="*/ 2147483647 h 650"/>
              <a:gd name="T4" fmla="*/ 2147483647 w 1995"/>
              <a:gd name="T5" fmla="*/ 2147483647 h 650"/>
              <a:gd name="T6" fmla="*/ 2147483647 w 1995"/>
              <a:gd name="T7" fmla="*/ 2147483647 h 650"/>
              <a:gd name="T8" fmla="*/ 2147483647 w 1995"/>
              <a:gd name="T9" fmla="*/ 2147483647 h 650"/>
              <a:gd name="T10" fmla="*/ 0 60000 65536"/>
              <a:gd name="T11" fmla="*/ 0 60000 65536"/>
              <a:gd name="T12" fmla="*/ 0 60000 65536"/>
              <a:gd name="T13" fmla="*/ 0 60000 65536"/>
              <a:gd name="T14" fmla="*/ 0 60000 65536"/>
              <a:gd name="T15" fmla="*/ 0 w 1995"/>
              <a:gd name="T16" fmla="*/ 0 h 650"/>
              <a:gd name="T17" fmla="*/ 1995 w 1995"/>
              <a:gd name="T18" fmla="*/ 650 h 650"/>
            </a:gdLst>
            <a:ahLst/>
            <a:cxnLst>
              <a:cxn ang="T10">
                <a:pos x="T0" y="T1"/>
              </a:cxn>
              <a:cxn ang="T11">
                <a:pos x="T2" y="T3"/>
              </a:cxn>
              <a:cxn ang="T12">
                <a:pos x="T4" y="T5"/>
              </a:cxn>
              <a:cxn ang="T13">
                <a:pos x="T6" y="T7"/>
              </a:cxn>
              <a:cxn ang="T14">
                <a:pos x="T8" y="T9"/>
              </a:cxn>
            </a:cxnLst>
            <a:rect l="T15" t="T16" r="T17" b="T18"/>
            <a:pathLst>
              <a:path w="1995" h="650">
                <a:moveTo>
                  <a:pt x="0" y="15"/>
                </a:moveTo>
                <a:cubicBezTo>
                  <a:pt x="287" y="7"/>
                  <a:pt x="575" y="0"/>
                  <a:pt x="771" y="15"/>
                </a:cubicBezTo>
                <a:cubicBezTo>
                  <a:pt x="967" y="30"/>
                  <a:pt x="1036" y="45"/>
                  <a:pt x="1179" y="105"/>
                </a:cubicBezTo>
                <a:cubicBezTo>
                  <a:pt x="1322" y="165"/>
                  <a:pt x="1496" y="286"/>
                  <a:pt x="1632" y="377"/>
                </a:cubicBezTo>
                <a:cubicBezTo>
                  <a:pt x="1768" y="468"/>
                  <a:pt x="1881" y="559"/>
                  <a:pt x="1995" y="650"/>
                </a:cubicBezTo>
              </a:path>
            </a:pathLst>
          </a:custGeom>
          <a:noFill/>
          <a:ln w="9525">
            <a:solidFill>
              <a:schemeClr val="tx1"/>
            </a:solidFill>
            <a:round/>
            <a:headEnd/>
            <a:tailEnd type="triangle" w="med" len="med"/>
          </a:ln>
        </p:spPr>
        <p:txBody>
          <a:bodyPr/>
          <a:lstStyle/>
          <a:p>
            <a:endParaRPr lang="en-US">
              <a:latin typeface="Calibri"/>
              <a:cs typeface="Calibri"/>
            </a:endParaRPr>
          </a:p>
        </p:txBody>
      </p:sp>
      <p:sp>
        <p:nvSpPr>
          <p:cNvPr id="572595" name="Text Box 179"/>
          <p:cNvSpPr txBox="1">
            <a:spLocks noChangeArrowheads="1"/>
          </p:cNvSpPr>
          <p:nvPr/>
        </p:nvSpPr>
        <p:spPr bwMode="auto">
          <a:xfrm>
            <a:off x="1979613" y="2241550"/>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fast</a:t>
            </a:r>
          </a:p>
        </p:txBody>
      </p:sp>
      <p:sp>
        <p:nvSpPr>
          <p:cNvPr id="572596" name="Text Box 180"/>
          <p:cNvSpPr txBox="1">
            <a:spLocks noChangeArrowheads="1"/>
          </p:cNvSpPr>
          <p:nvPr/>
        </p:nvSpPr>
        <p:spPr bwMode="auto">
          <a:xfrm rot="2212194">
            <a:off x="4860925" y="3070225"/>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slower</a:t>
            </a:r>
          </a:p>
        </p:txBody>
      </p:sp>
      <p:grpSp>
        <p:nvGrpSpPr>
          <p:cNvPr id="37899" name="Group 181"/>
          <p:cNvGrpSpPr>
            <a:grpSpLocks/>
          </p:cNvGrpSpPr>
          <p:nvPr/>
        </p:nvGrpSpPr>
        <p:grpSpPr bwMode="auto">
          <a:xfrm rot="-3779429">
            <a:off x="4430712" y="1985963"/>
            <a:ext cx="1006475" cy="292100"/>
            <a:chOff x="3061" y="1933"/>
            <a:chExt cx="726" cy="635"/>
          </a:xfrm>
        </p:grpSpPr>
        <p:sp>
          <p:nvSpPr>
            <p:cNvPr id="37904" name="Freeform 182"/>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7905" name="Freeform 183"/>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7906" name="Freeform 184"/>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7907" name="Freeform 185"/>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7908" name="Freeform 186"/>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7909" name="Freeform 187"/>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7910" name="Freeform 188"/>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7911" name="Freeform 189"/>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type="triangle" w="med" len="med"/>
            </a:ln>
          </p:spPr>
          <p:txBody>
            <a:bodyPr/>
            <a:lstStyle/>
            <a:p>
              <a:endParaRPr lang="en-US">
                <a:latin typeface="Calibri"/>
                <a:cs typeface="Calibri"/>
              </a:endParaRPr>
            </a:p>
          </p:txBody>
        </p:sp>
      </p:grpSp>
      <p:sp>
        <p:nvSpPr>
          <p:cNvPr id="572606" name="Text Box 190"/>
          <p:cNvSpPr txBox="1">
            <a:spLocks noChangeArrowheads="1"/>
          </p:cNvSpPr>
          <p:nvPr/>
        </p:nvSpPr>
        <p:spPr bwMode="auto">
          <a:xfrm>
            <a:off x="5148263" y="1844675"/>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X-ray photon</a:t>
            </a:r>
          </a:p>
        </p:txBody>
      </p:sp>
      <p:sp>
        <p:nvSpPr>
          <p:cNvPr id="37901" name="Line 191"/>
          <p:cNvSpPr>
            <a:spLocks noChangeShapeType="1"/>
          </p:cNvSpPr>
          <p:nvPr/>
        </p:nvSpPr>
        <p:spPr bwMode="auto">
          <a:xfrm flipV="1">
            <a:off x="5292725" y="1125538"/>
            <a:ext cx="215900" cy="36036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72608" name="Text Box 192"/>
          <p:cNvSpPr txBox="1">
            <a:spLocks noChangeArrowheads="1"/>
          </p:cNvSpPr>
          <p:nvPr/>
        </p:nvSpPr>
        <p:spPr bwMode="auto">
          <a:xfrm>
            <a:off x="4500563" y="1198563"/>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c</a:t>
            </a:r>
          </a:p>
        </p:txBody>
      </p:sp>
      <p:sp>
        <p:nvSpPr>
          <p:cNvPr id="2" name="Slide Number Placeholder 1">
            <a:extLst>
              <a:ext uri="{FF2B5EF4-FFF2-40B4-BE49-F238E27FC236}">
                <a16:creationId xmlns:a16="http://schemas.microsoft.com/office/drawing/2014/main" id="{1ABED8BB-500D-134B-91AF-E271B870E5D5}"/>
              </a:ext>
            </a:extLst>
          </p:cNvPr>
          <p:cNvSpPr>
            <a:spLocks noGrp="1"/>
          </p:cNvSpPr>
          <p:nvPr>
            <p:ph type="sldNum" sz="quarter" idx="4"/>
          </p:nvPr>
        </p:nvSpPr>
        <p:spPr/>
        <p:txBody>
          <a:bodyPr/>
          <a:lstStyle/>
          <a:p>
            <a:fld id="{79594931-7310-8546-9CE2-0B8C244628BE}" type="slidenum">
              <a:rPr lang="en-US" smtClean="0"/>
              <a:pPr/>
              <a:t>15</a:t>
            </a:fld>
            <a:endParaRPr lang="en-US"/>
          </a:p>
        </p:txBody>
      </p:sp>
      <p:sp>
        <p:nvSpPr>
          <p:cNvPr id="29" name="AutoShape 19">
            <a:hlinkClick r:id="rId3" action="ppaction://hlinksldjump" highlightClick="1"/>
            <a:extLst>
              <a:ext uri="{FF2B5EF4-FFF2-40B4-BE49-F238E27FC236}">
                <a16:creationId xmlns:a16="http://schemas.microsoft.com/office/drawing/2014/main" id="{73ADDFCE-1E40-C646-B9F8-5844E4E381E5}"/>
              </a:ext>
            </a:extLst>
          </p:cNvPr>
          <p:cNvSpPr>
            <a:spLocks noChangeArrowheads="1"/>
          </p:cNvSpPr>
          <p:nvPr/>
        </p:nvSpPr>
        <p:spPr bwMode="auto">
          <a:xfrm>
            <a:off x="251520" y="6309320"/>
            <a:ext cx="328802" cy="328802"/>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9367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a:grpSpLocks/>
          </p:cNvGrpSpPr>
          <p:nvPr/>
        </p:nvGrpSpPr>
        <p:grpSpPr bwMode="auto">
          <a:xfrm>
            <a:off x="1258888" y="1095375"/>
            <a:ext cx="6324600" cy="4565650"/>
            <a:chOff x="960" y="1008"/>
            <a:chExt cx="3984" cy="2876"/>
          </a:xfrm>
        </p:grpSpPr>
        <p:pic>
          <p:nvPicPr>
            <p:cNvPr id="38922" name="Picture 3" descr="spektrum"/>
            <p:cNvPicPr>
              <a:picLocks noChangeAspect="1" noChangeArrowheads="1"/>
            </p:cNvPicPr>
            <p:nvPr/>
          </p:nvPicPr>
          <p:blipFill>
            <a:blip r:embed="rId3"/>
            <a:srcRect/>
            <a:stretch>
              <a:fillRect/>
            </a:stretch>
          </p:blipFill>
          <p:spPr bwMode="auto">
            <a:xfrm>
              <a:off x="960" y="1008"/>
              <a:ext cx="3984" cy="2876"/>
            </a:xfrm>
            <a:prstGeom prst="rect">
              <a:avLst/>
            </a:prstGeom>
            <a:noFill/>
            <a:ln w="25400">
              <a:noFill/>
              <a:miter lim="800000"/>
              <a:headEnd/>
              <a:tailEnd/>
            </a:ln>
          </p:spPr>
        </p:pic>
        <p:sp>
          <p:nvSpPr>
            <p:cNvPr id="38923" name="Rectangle 4"/>
            <p:cNvSpPr>
              <a:spLocks noChangeArrowheads="1"/>
            </p:cNvSpPr>
            <p:nvPr/>
          </p:nvSpPr>
          <p:spPr bwMode="auto">
            <a:xfrm>
              <a:off x="2544" y="3552"/>
              <a:ext cx="912" cy="19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38924" name="Text Box 5"/>
            <p:cNvSpPr txBox="1">
              <a:spLocks noChangeArrowheads="1"/>
            </p:cNvSpPr>
            <p:nvPr/>
          </p:nvSpPr>
          <p:spPr bwMode="auto">
            <a:xfrm>
              <a:off x="2496" y="3552"/>
              <a:ext cx="892" cy="213"/>
            </a:xfrm>
            <a:prstGeom prst="rect">
              <a:avLst/>
            </a:prstGeom>
            <a:noFill/>
            <a:ln w="9525">
              <a:noFill/>
              <a:miter lim="800000"/>
              <a:headEnd/>
              <a:tailEnd/>
            </a:ln>
          </p:spPr>
          <p:txBody>
            <a:bodyPr wrap="none">
              <a:spAutoFit/>
            </a:bodyPr>
            <a:lstStyle/>
            <a:p>
              <a:pPr eaLnBrk="0" hangingPunct="0"/>
              <a:r>
                <a:rPr lang="de-CH" sz="1600" b="0" baseline="0">
                  <a:solidFill>
                    <a:schemeClr val="tx1"/>
                  </a:solidFill>
                  <a:latin typeface="Calibri"/>
                  <a:cs typeface="Calibri"/>
                </a:rPr>
                <a:t>photon energy</a:t>
              </a:r>
              <a:endParaRPr lang="en-US" sz="1600" b="0" baseline="0">
                <a:solidFill>
                  <a:schemeClr val="tx1"/>
                </a:solidFill>
                <a:latin typeface="Calibri"/>
                <a:cs typeface="Calibri"/>
              </a:endParaRPr>
            </a:p>
          </p:txBody>
        </p:sp>
        <p:sp>
          <p:nvSpPr>
            <p:cNvPr id="38925" name="Rectangle 6"/>
            <p:cNvSpPr>
              <a:spLocks noChangeArrowheads="1"/>
            </p:cNvSpPr>
            <p:nvPr/>
          </p:nvSpPr>
          <p:spPr bwMode="auto">
            <a:xfrm>
              <a:off x="2400" y="1344"/>
              <a:ext cx="768" cy="336"/>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38926" name="Text Box 7"/>
            <p:cNvSpPr txBox="1">
              <a:spLocks noChangeArrowheads="1"/>
            </p:cNvSpPr>
            <p:nvPr/>
          </p:nvSpPr>
          <p:spPr bwMode="auto">
            <a:xfrm>
              <a:off x="2400" y="1392"/>
              <a:ext cx="541" cy="330"/>
            </a:xfrm>
            <a:prstGeom prst="rect">
              <a:avLst/>
            </a:prstGeom>
            <a:noFill/>
            <a:ln w="9525">
              <a:noFill/>
              <a:miter lim="800000"/>
              <a:headEnd/>
              <a:tailEnd/>
            </a:ln>
          </p:spPr>
          <p:txBody>
            <a:bodyPr wrap="none">
              <a:spAutoFit/>
            </a:bodyPr>
            <a:lstStyle/>
            <a:p>
              <a:pPr eaLnBrk="0" hangingPunct="0"/>
              <a:r>
                <a:rPr lang="de-CH" sz="1400" b="0" baseline="0" dirty="0">
                  <a:solidFill>
                    <a:schemeClr val="tx1"/>
                  </a:solidFill>
                  <a:latin typeface="Calibri"/>
                  <a:cs typeface="Calibri"/>
                </a:rPr>
                <a:t>K-</a:t>
              </a:r>
              <a:r>
                <a:rPr lang="de-CH" sz="1400" b="0" baseline="0" dirty="0" err="1">
                  <a:solidFill>
                    <a:schemeClr val="tx1"/>
                  </a:solidFill>
                  <a:latin typeface="Calibri"/>
                  <a:cs typeface="Calibri"/>
                </a:rPr>
                <a:t>lines</a:t>
              </a:r>
              <a:r>
                <a:rPr lang="de-CH" sz="1400" b="0" baseline="0" dirty="0">
                  <a:solidFill>
                    <a:schemeClr val="tx1"/>
                  </a:solidFill>
                  <a:latin typeface="Calibri"/>
                  <a:cs typeface="Calibri"/>
                </a:rPr>
                <a:t> </a:t>
              </a:r>
              <a:r>
                <a:rPr lang="de-CH" sz="1400" b="0" baseline="0" dirty="0" err="1">
                  <a:solidFill>
                    <a:schemeClr val="tx1"/>
                  </a:solidFill>
                  <a:latin typeface="Calibri"/>
                  <a:cs typeface="Calibri"/>
                </a:rPr>
                <a:t>of</a:t>
              </a:r>
              <a:endParaRPr lang="de-CH" sz="1400" b="0" baseline="0" dirty="0">
                <a:solidFill>
                  <a:schemeClr val="tx1"/>
                </a:solidFill>
                <a:latin typeface="Calibri"/>
                <a:cs typeface="Calibri"/>
              </a:endParaRPr>
            </a:p>
            <a:p>
              <a:pPr eaLnBrk="0" hangingPunct="0"/>
              <a:r>
                <a:rPr lang="de-CH" sz="1400" b="0" baseline="0" dirty="0" err="1">
                  <a:solidFill>
                    <a:schemeClr val="tx1"/>
                  </a:solidFill>
                  <a:latin typeface="Calibri"/>
                  <a:cs typeface="Calibri"/>
                </a:rPr>
                <a:t>wolfram</a:t>
              </a:r>
              <a:endParaRPr lang="en-US" sz="1400" b="0" baseline="0" dirty="0">
                <a:solidFill>
                  <a:schemeClr val="tx1"/>
                </a:solidFill>
                <a:latin typeface="Calibri"/>
                <a:cs typeface="Calibri"/>
              </a:endParaRPr>
            </a:p>
          </p:txBody>
        </p:sp>
        <p:sp>
          <p:nvSpPr>
            <p:cNvPr id="38927" name="Rectangle 8"/>
            <p:cNvSpPr>
              <a:spLocks noChangeArrowheads="1"/>
            </p:cNvSpPr>
            <p:nvPr/>
          </p:nvSpPr>
          <p:spPr bwMode="auto">
            <a:xfrm>
              <a:off x="2400" y="1776"/>
              <a:ext cx="768" cy="336"/>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38928" name="Text Box 9"/>
            <p:cNvSpPr txBox="1">
              <a:spLocks noChangeArrowheads="1"/>
            </p:cNvSpPr>
            <p:nvPr/>
          </p:nvSpPr>
          <p:spPr bwMode="auto">
            <a:xfrm>
              <a:off x="2390" y="1735"/>
              <a:ext cx="738" cy="330"/>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characteristic</a:t>
              </a:r>
            </a:p>
            <a:p>
              <a:pPr eaLnBrk="0" hangingPunct="0"/>
              <a:r>
                <a:rPr lang="de-CH" sz="1400" b="0" baseline="0">
                  <a:solidFill>
                    <a:schemeClr val="tx1"/>
                  </a:solidFill>
                  <a:latin typeface="Calibri"/>
                  <a:cs typeface="Calibri"/>
                </a:rPr>
                <a:t>x-ray</a:t>
              </a:r>
              <a:endParaRPr lang="en-US" sz="1400" b="0" baseline="0">
                <a:solidFill>
                  <a:schemeClr val="tx1"/>
                </a:solidFill>
                <a:latin typeface="Calibri"/>
                <a:cs typeface="Calibri"/>
              </a:endParaRPr>
            </a:p>
          </p:txBody>
        </p:sp>
        <p:sp>
          <p:nvSpPr>
            <p:cNvPr id="38929" name="Rectangle 10"/>
            <p:cNvSpPr>
              <a:spLocks noChangeArrowheads="1"/>
            </p:cNvSpPr>
            <p:nvPr/>
          </p:nvSpPr>
          <p:spPr bwMode="auto">
            <a:xfrm>
              <a:off x="1296" y="1776"/>
              <a:ext cx="624" cy="192"/>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38930" name="Text Box 11"/>
            <p:cNvSpPr txBox="1">
              <a:spLocks noChangeArrowheads="1"/>
            </p:cNvSpPr>
            <p:nvPr/>
          </p:nvSpPr>
          <p:spPr bwMode="auto">
            <a:xfrm>
              <a:off x="1248" y="1776"/>
              <a:ext cx="722" cy="194"/>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without filter</a:t>
              </a:r>
              <a:endParaRPr lang="en-US" sz="1400" b="0" baseline="0">
                <a:solidFill>
                  <a:schemeClr val="tx1"/>
                </a:solidFill>
                <a:latin typeface="Calibri"/>
                <a:cs typeface="Calibri"/>
              </a:endParaRPr>
            </a:p>
          </p:txBody>
        </p:sp>
        <p:sp>
          <p:nvSpPr>
            <p:cNvPr id="38931" name="Rectangle 12"/>
            <p:cNvSpPr>
              <a:spLocks noChangeArrowheads="1"/>
            </p:cNvSpPr>
            <p:nvPr/>
          </p:nvSpPr>
          <p:spPr bwMode="auto">
            <a:xfrm>
              <a:off x="1200" y="1200"/>
              <a:ext cx="192" cy="19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38932" name="Text Box 13"/>
            <p:cNvSpPr txBox="1">
              <a:spLocks noChangeArrowheads="1"/>
            </p:cNvSpPr>
            <p:nvPr/>
          </p:nvSpPr>
          <p:spPr bwMode="auto">
            <a:xfrm rot="-5400000">
              <a:off x="870" y="2201"/>
              <a:ext cx="742" cy="212"/>
            </a:xfrm>
            <a:prstGeom prst="rect">
              <a:avLst/>
            </a:prstGeom>
            <a:noFill/>
            <a:ln w="9525">
              <a:noFill/>
              <a:miter lim="800000"/>
              <a:headEnd/>
              <a:tailEnd/>
            </a:ln>
          </p:spPr>
          <p:txBody>
            <a:bodyPr wrap="none">
              <a:spAutoFit/>
            </a:bodyPr>
            <a:lstStyle/>
            <a:p>
              <a:pPr eaLnBrk="0" hangingPunct="0"/>
              <a:r>
                <a:rPr lang="de-CH" sz="1600" b="0" baseline="0">
                  <a:solidFill>
                    <a:schemeClr val="tx1"/>
                  </a:solidFill>
                  <a:latin typeface="Calibri"/>
                  <a:cs typeface="Calibri"/>
                </a:rPr>
                <a:t>photon flux</a:t>
              </a:r>
              <a:endParaRPr lang="en-US" sz="1600" b="0" baseline="0">
                <a:solidFill>
                  <a:schemeClr val="tx1"/>
                </a:solidFill>
                <a:latin typeface="Calibri"/>
                <a:cs typeface="Calibri"/>
              </a:endParaRPr>
            </a:p>
          </p:txBody>
        </p:sp>
        <p:sp>
          <p:nvSpPr>
            <p:cNvPr id="38933" name="Rectangle 14"/>
            <p:cNvSpPr>
              <a:spLocks noChangeArrowheads="1"/>
            </p:cNvSpPr>
            <p:nvPr/>
          </p:nvSpPr>
          <p:spPr bwMode="auto">
            <a:xfrm rot="2090744">
              <a:off x="3312" y="2832"/>
              <a:ext cx="912" cy="19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38934" name="Text Box 15"/>
            <p:cNvSpPr txBox="1">
              <a:spLocks noChangeArrowheads="1"/>
            </p:cNvSpPr>
            <p:nvPr/>
          </p:nvSpPr>
          <p:spPr bwMode="auto">
            <a:xfrm rot="2012371">
              <a:off x="3335" y="2783"/>
              <a:ext cx="771" cy="194"/>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anode voltage</a:t>
              </a:r>
              <a:endParaRPr lang="en-US" sz="1400" b="0" baseline="0">
                <a:solidFill>
                  <a:schemeClr val="tx1"/>
                </a:solidFill>
                <a:latin typeface="Calibri"/>
                <a:cs typeface="Calibri"/>
              </a:endParaRPr>
            </a:p>
          </p:txBody>
        </p:sp>
      </p:grpSp>
      <p:sp>
        <p:nvSpPr>
          <p:cNvPr id="38915" name="Text Box 16"/>
          <p:cNvSpPr txBox="1">
            <a:spLocks noChangeArrowheads="1"/>
          </p:cNvSpPr>
          <p:nvPr/>
        </p:nvSpPr>
        <p:spPr bwMode="auto">
          <a:xfrm>
            <a:off x="2627313" y="1052513"/>
            <a:ext cx="3913187" cy="396875"/>
          </a:xfrm>
          <a:prstGeom prst="rect">
            <a:avLst/>
          </a:prstGeom>
          <a:noFill/>
          <a:ln w="9525">
            <a:noFill/>
            <a:miter lim="800000"/>
            <a:headEnd/>
            <a:tailEnd/>
          </a:ln>
        </p:spPr>
        <p:txBody>
          <a:bodyPr wrap="none">
            <a:spAutoFit/>
          </a:bodyPr>
          <a:lstStyle/>
          <a:p>
            <a:pPr algn="ctr" eaLnBrk="0" hangingPunct="0"/>
            <a:r>
              <a:rPr lang="en-GB" b="0" baseline="0" dirty="0">
                <a:solidFill>
                  <a:schemeClr val="tx1"/>
                </a:solidFill>
                <a:latin typeface="Calibri"/>
                <a:cs typeface="Calibri"/>
              </a:rPr>
              <a:t>Wolfram target (1 mm Al </a:t>
            </a:r>
            <a:r>
              <a:rPr lang="en-GB" b="0" baseline="0" dirty="0" err="1">
                <a:solidFill>
                  <a:schemeClr val="tx1"/>
                </a:solidFill>
                <a:latin typeface="Calibri"/>
                <a:cs typeface="Calibri"/>
              </a:rPr>
              <a:t>prefilter</a:t>
            </a:r>
            <a:r>
              <a:rPr lang="en-GB" b="0" baseline="0" dirty="0">
                <a:solidFill>
                  <a:schemeClr val="tx1"/>
                </a:solidFill>
                <a:latin typeface="Calibri"/>
                <a:cs typeface="Calibri"/>
              </a:rPr>
              <a:t>)</a:t>
            </a:r>
          </a:p>
        </p:txBody>
      </p:sp>
      <p:sp>
        <p:nvSpPr>
          <p:cNvPr id="38916" name="Rectangle 17"/>
          <p:cNvSpPr>
            <a:spLocks noGrp="1" noChangeArrowheads="1"/>
          </p:cNvSpPr>
          <p:nvPr>
            <p:ph type="title"/>
          </p:nvPr>
        </p:nvSpPr>
        <p:spPr/>
        <p:txBody>
          <a:bodyPr/>
          <a:lstStyle/>
          <a:p>
            <a:pPr eaLnBrk="1" hangingPunct="1"/>
            <a:r>
              <a:rPr lang="en-US">
                <a:latin typeface="Calibri"/>
                <a:cs typeface="Calibri"/>
              </a:rPr>
              <a:t>Generation – Bremsstrahlung</a:t>
            </a:r>
          </a:p>
        </p:txBody>
      </p:sp>
      <p:sp>
        <p:nvSpPr>
          <p:cNvPr id="38917" name="Rectangle 18"/>
          <p:cNvSpPr>
            <a:spLocks noChangeArrowheads="1"/>
          </p:cNvSpPr>
          <p:nvPr/>
        </p:nvSpPr>
        <p:spPr bwMode="auto">
          <a:xfrm>
            <a:off x="1258888" y="5589588"/>
            <a:ext cx="5239704" cy="646331"/>
          </a:xfrm>
          <a:prstGeom prst="rect">
            <a:avLst/>
          </a:prstGeom>
          <a:noFill/>
          <a:ln w="9525">
            <a:noFill/>
            <a:miter lim="800000"/>
            <a:headEnd/>
            <a:tailEnd/>
          </a:ln>
        </p:spPr>
        <p:txBody>
          <a:bodyPr wrap="none">
            <a:spAutoFit/>
          </a:bodyPr>
          <a:lstStyle/>
          <a:p>
            <a:pPr>
              <a:buFontTx/>
              <a:buChar char="•"/>
            </a:pPr>
            <a:r>
              <a:rPr lang="en-US" b="0" baseline="0" dirty="0">
                <a:latin typeface="Calibri"/>
                <a:cs typeface="Calibri"/>
              </a:rPr>
              <a:t> </a:t>
            </a:r>
            <a:r>
              <a:rPr lang="en-US" baseline="0" dirty="0">
                <a:solidFill>
                  <a:srgbClr val="CC0000"/>
                </a:solidFill>
                <a:latin typeface="Calibri"/>
                <a:cs typeface="Calibri"/>
              </a:rPr>
              <a:t>Bremsstrahlung		</a:t>
            </a:r>
            <a:r>
              <a:rPr lang="en-US" b="0" baseline="0" dirty="0">
                <a:solidFill>
                  <a:srgbClr val="CC0000"/>
                </a:solidFill>
                <a:latin typeface="Calibri"/>
                <a:cs typeface="Calibri"/>
                <a:sym typeface="Wingdings" pitchFamily="2" charset="2"/>
              </a:rPr>
              <a:t> continuous spectrum</a:t>
            </a:r>
          </a:p>
          <a:p>
            <a:pPr>
              <a:buFontTx/>
              <a:buChar char="•"/>
            </a:pPr>
            <a:r>
              <a:rPr lang="en-US" baseline="0" dirty="0">
                <a:latin typeface="Calibri"/>
                <a:cs typeface="Calibri"/>
                <a:sym typeface="Wingdings" pitchFamily="2" charset="2"/>
              </a:rPr>
              <a:t> Characteristic radiation	</a:t>
            </a:r>
            <a:r>
              <a:rPr lang="en-US" b="0" baseline="0" dirty="0">
                <a:latin typeface="Calibri"/>
                <a:cs typeface="Calibri"/>
                <a:sym typeface="Wingdings" pitchFamily="2" charset="2"/>
              </a:rPr>
              <a:t> peaks/lines</a:t>
            </a:r>
            <a:endParaRPr lang="en-US" sz="1600" b="0" baseline="0" dirty="0">
              <a:latin typeface="Calibri"/>
              <a:cs typeface="Calibri"/>
              <a:sym typeface="Wingdings" pitchFamily="2" charset="2"/>
            </a:endParaRPr>
          </a:p>
        </p:txBody>
      </p:sp>
      <p:sp>
        <p:nvSpPr>
          <p:cNvPr id="664596" name="Line 20"/>
          <p:cNvSpPr>
            <a:spLocks noChangeShapeType="1"/>
          </p:cNvSpPr>
          <p:nvPr/>
        </p:nvSpPr>
        <p:spPr bwMode="auto">
          <a:xfrm>
            <a:off x="1979613" y="1773238"/>
            <a:ext cx="3960812" cy="3057525"/>
          </a:xfrm>
          <a:prstGeom prst="line">
            <a:avLst/>
          </a:prstGeom>
          <a:noFill/>
          <a:ln w="57150">
            <a:solidFill>
              <a:srgbClr val="CC0000"/>
            </a:solidFill>
            <a:round/>
            <a:headEnd/>
            <a:tailEnd/>
          </a:ln>
        </p:spPr>
        <p:txBody>
          <a:bodyPr/>
          <a:lstStyle/>
          <a:p>
            <a:endParaRPr lang="en-US">
              <a:latin typeface="Calibri"/>
              <a:cs typeface="Calibri"/>
            </a:endParaRPr>
          </a:p>
        </p:txBody>
      </p:sp>
      <p:sp>
        <p:nvSpPr>
          <p:cNvPr id="664597" name="Line 21"/>
          <p:cNvSpPr>
            <a:spLocks noChangeShapeType="1"/>
          </p:cNvSpPr>
          <p:nvPr/>
        </p:nvSpPr>
        <p:spPr bwMode="auto">
          <a:xfrm>
            <a:off x="1979613" y="2565400"/>
            <a:ext cx="2952750" cy="2279650"/>
          </a:xfrm>
          <a:prstGeom prst="line">
            <a:avLst/>
          </a:prstGeom>
          <a:noFill/>
          <a:ln w="57150">
            <a:solidFill>
              <a:srgbClr val="CC0000"/>
            </a:solidFill>
            <a:round/>
            <a:headEnd/>
            <a:tailEnd/>
          </a:ln>
        </p:spPr>
        <p:txBody>
          <a:bodyPr/>
          <a:lstStyle/>
          <a:p>
            <a:endParaRPr lang="en-US">
              <a:latin typeface="Calibri"/>
              <a:cs typeface="Calibri"/>
            </a:endParaRPr>
          </a:p>
        </p:txBody>
      </p:sp>
      <p:sp>
        <p:nvSpPr>
          <p:cNvPr id="664598" name="Line 22"/>
          <p:cNvSpPr>
            <a:spLocks noChangeShapeType="1"/>
          </p:cNvSpPr>
          <p:nvPr/>
        </p:nvSpPr>
        <p:spPr bwMode="auto">
          <a:xfrm>
            <a:off x="1979613" y="3309938"/>
            <a:ext cx="2016125" cy="1555750"/>
          </a:xfrm>
          <a:prstGeom prst="line">
            <a:avLst/>
          </a:prstGeom>
          <a:noFill/>
          <a:ln w="57150">
            <a:solidFill>
              <a:srgbClr val="CC0000"/>
            </a:solidFill>
            <a:round/>
            <a:headEnd/>
            <a:tailEnd/>
          </a:ln>
        </p:spPr>
        <p:txBody>
          <a:bodyPr/>
          <a:lstStyle/>
          <a:p>
            <a:endParaRPr lang="en-US">
              <a:latin typeface="Calibri"/>
              <a:cs typeface="Calibri"/>
            </a:endParaRPr>
          </a:p>
        </p:txBody>
      </p:sp>
      <p:sp>
        <p:nvSpPr>
          <p:cNvPr id="664599" name="Line 23"/>
          <p:cNvSpPr>
            <a:spLocks noChangeShapeType="1"/>
          </p:cNvSpPr>
          <p:nvPr/>
        </p:nvSpPr>
        <p:spPr bwMode="auto">
          <a:xfrm>
            <a:off x="1979613" y="3889375"/>
            <a:ext cx="1223962" cy="944563"/>
          </a:xfrm>
          <a:prstGeom prst="line">
            <a:avLst/>
          </a:prstGeom>
          <a:noFill/>
          <a:ln w="57150">
            <a:solidFill>
              <a:srgbClr val="CC0000"/>
            </a:solidFill>
            <a:round/>
            <a:headEnd/>
            <a:tailEnd/>
          </a:ln>
        </p:spPr>
        <p:txBody>
          <a:bodyPr/>
          <a:lstStyle/>
          <a:p>
            <a:endParaRPr lang="en-US">
              <a:latin typeface="Calibri"/>
              <a:cs typeface="Calibri"/>
            </a:endParaRPr>
          </a:p>
        </p:txBody>
      </p:sp>
      <p:sp>
        <p:nvSpPr>
          <p:cNvPr id="2" name="Slide Number Placeholder 1">
            <a:extLst>
              <a:ext uri="{FF2B5EF4-FFF2-40B4-BE49-F238E27FC236}">
                <a16:creationId xmlns:a16="http://schemas.microsoft.com/office/drawing/2014/main" id="{B22D4E8A-6D90-1A49-B3C8-4137CE997939}"/>
              </a:ext>
            </a:extLst>
          </p:cNvPr>
          <p:cNvSpPr>
            <a:spLocks noGrp="1"/>
          </p:cNvSpPr>
          <p:nvPr>
            <p:ph type="sldNum" sz="quarter" idx="4"/>
          </p:nvPr>
        </p:nvSpPr>
        <p:spPr/>
        <p:txBody>
          <a:bodyPr/>
          <a:lstStyle/>
          <a:p>
            <a:fld id="{79594931-7310-8546-9CE2-0B8C244628BE}" type="slidenum">
              <a:rPr lang="en-US" smtClean="0"/>
              <a:pPr/>
              <a:t>16</a:t>
            </a:fld>
            <a:endParaRPr lang="en-US"/>
          </a:p>
        </p:txBody>
      </p:sp>
    </p:spTree>
    <p:extLst>
      <p:ext uri="{BB962C8B-B14F-4D97-AF65-F5344CB8AC3E}">
        <p14:creationId xmlns:p14="http://schemas.microsoft.com/office/powerpoint/2010/main" val="35549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4596"/>
                                        </p:tgtEl>
                                        <p:attrNameLst>
                                          <p:attrName>style.visibility</p:attrName>
                                        </p:attrNameLst>
                                      </p:cBhvr>
                                      <p:to>
                                        <p:strVal val="visible"/>
                                      </p:to>
                                    </p:set>
                                    <p:animEffect transition="in" filter="wipe(up)">
                                      <p:cBhvr>
                                        <p:cTn id="7" dur="500"/>
                                        <p:tgtEl>
                                          <p:spTgt spid="66459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64597"/>
                                        </p:tgtEl>
                                        <p:attrNameLst>
                                          <p:attrName>style.visibility</p:attrName>
                                        </p:attrNameLst>
                                      </p:cBhvr>
                                      <p:to>
                                        <p:strVal val="visible"/>
                                      </p:to>
                                    </p:set>
                                    <p:animEffect transition="in" filter="wipe(up)">
                                      <p:cBhvr>
                                        <p:cTn id="10" dur="500"/>
                                        <p:tgtEl>
                                          <p:spTgt spid="66459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64598"/>
                                        </p:tgtEl>
                                        <p:attrNameLst>
                                          <p:attrName>style.visibility</p:attrName>
                                        </p:attrNameLst>
                                      </p:cBhvr>
                                      <p:to>
                                        <p:strVal val="visible"/>
                                      </p:to>
                                    </p:set>
                                    <p:animEffect transition="in" filter="wipe(up)">
                                      <p:cBhvr>
                                        <p:cTn id="13" dur="500"/>
                                        <p:tgtEl>
                                          <p:spTgt spid="66459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64599"/>
                                        </p:tgtEl>
                                        <p:attrNameLst>
                                          <p:attrName>style.visibility</p:attrName>
                                        </p:attrNameLst>
                                      </p:cBhvr>
                                      <p:to>
                                        <p:strVal val="visible"/>
                                      </p:to>
                                    </p:set>
                                    <p:animEffect transition="in" filter="wipe(up)">
                                      <p:cBhvr>
                                        <p:cTn id="16" dur="500"/>
                                        <p:tgtEl>
                                          <p:spTgt spid="664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596" grpId="0" animBg="1"/>
      <p:bldP spid="664597" grpId="0" animBg="1"/>
      <p:bldP spid="664598" grpId="0" animBg="1"/>
      <p:bldP spid="66459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62"/>
          <p:cNvSpPr>
            <a:spLocks noGrp="1" noChangeArrowheads="1"/>
          </p:cNvSpPr>
          <p:nvPr>
            <p:ph type="title"/>
          </p:nvPr>
        </p:nvSpPr>
        <p:spPr/>
        <p:txBody>
          <a:bodyPr/>
          <a:lstStyle/>
          <a:p>
            <a:pPr eaLnBrk="1" hangingPunct="1"/>
            <a:r>
              <a:rPr lang="en-US">
                <a:latin typeface="Calibri"/>
                <a:cs typeface="Calibri"/>
              </a:rPr>
              <a:t>Generation – Characteristic radiation</a:t>
            </a:r>
          </a:p>
        </p:txBody>
      </p:sp>
      <p:grpSp>
        <p:nvGrpSpPr>
          <p:cNvPr id="39939" name="Group 171"/>
          <p:cNvGrpSpPr>
            <a:grpSpLocks/>
          </p:cNvGrpSpPr>
          <p:nvPr/>
        </p:nvGrpSpPr>
        <p:grpSpPr bwMode="auto">
          <a:xfrm>
            <a:off x="1403350" y="2530475"/>
            <a:ext cx="1584325" cy="1584325"/>
            <a:chOff x="2381" y="709"/>
            <a:chExt cx="998" cy="998"/>
          </a:xfrm>
        </p:grpSpPr>
        <p:sp>
          <p:nvSpPr>
            <p:cNvPr id="39987" name="Oval 167"/>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9988" name="Oval 168"/>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75657" name="Text Box 169"/>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39990" name="Oval 170"/>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39940" name="Oval 173"/>
          <p:cNvSpPr>
            <a:spLocks noChangeArrowheads="1"/>
          </p:cNvSpPr>
          <p:nvPr/>
        </p:nvSpPr>
        <p:spPr bwMode="auto">
          <a:xfrm>
            <a:off x="611188" y="3178175"/>
            <a:ext cx="287337" cy="287338"/>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9941" name="Line 174"/>
          <p:cNvSpPr>
            <a:spLocks noChangeShapeType="1"/>
          </p:cNvSpPr>
          <p:nvPr/>
        </p:nvSpPr>
        <p:spPr bwMode="auto">
          <a:xfrm>
            <a:off x="393700" y="3249613"/>
            <a:ext cx="144463"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9942" name="Line 175"/>
          <p:cNvSpPr>
            <a:spLocks noChangeShapeType="1"/>
          </p:cNvSpPr>
          <p:nvPr/>
        </p:nvSpPr>
        <p:spPr bwMode="auto">
          <a:xfrm>
            <a:off x="250825" y="3321050"/>
            <a:ext cx="287338"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9943" name="Line 176"/>
          <p:cNvSpPr>
            <a:spLocks noChangeShapeType="1"/>
          </p:cNvSpPr>
          <p:nvPr/>
        </p:nvSpPr>
        <p:spPr bwMode="auto">
          <a:xfrm>
            <a:off x="395288" y="3394075"/>
            <a:ext cx="144462"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9944" name="Oval 177"/>
          <p:cNvSpPr>
            <a:spLocks noChangeArrowheads="1"/>
          </p:cNvSpPr>
          <p:nvPr/>
        </p:nvSpPr>
        <p:spPr bwMode="auto">
          <a:xfrm>
            <a:off x="1620838" y="324961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sp>
        <p:nvSpPr>
          <p:cNvPr id="39945" name="Line 178"/>
          <p:cNvSpPr>
            <a:spLocks noChangeShapeType="1"/>
          </p:cNvSpPr>
          <p:nvPr/>
        </p:nvSpPr>
        <p:spPr bwMode="auto">
          <a:xfrm>
            <a:off x="971550" y="3321050"/>
            <a:ext cx="647700" cy="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75667" name="Text Box 179"/>
          <p:cNvSpPr txBox="1">
            <a:spLocks noChangeArrowheads="1"/>
          </p:cNvSpPr>
          <p:nvPr/>
        </p:nvSpPr>
        <p:spPr bwMode="auto">
          <a:xfrm>
            <a:off x="250825" y="3538538"/>
            <a:ext cx="208915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spcBef>
                <a:spcPct val="50000"/>
              </a:spcBef>
              <a:defRPr/>
            </a:pPr>
            <a:r>
              <a:rPr lang="en-US" sz="1600" baseline="0">
                <a:latin typeface="Calibri"/>
                <a:cs typeface="Calibri"/>
              </a:rPr>
              <a:t>electron</a:t>
            </a:r>
          </a:p>
        </p:txBody>
      </p:sp>
      <p:sp>
        <p:nvSpPr>
          <p:cNvPr id="575668" name="Text Box 180"/>
          <p:cNvSpPr txBox="1">
            <a:spLocks noChangeArrowheads="1"/>
          </p:cNvSpPr>
          <p:nvPr/>
        </p:nvSpPr>
        <p:spPr bwMode="auto">
          <a:xfrm>
            <a:off x="2411413" y="3105150"/>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K</a:t>
            </a:r>
          </a:p>
        </p:txBody>
      </p:sp>
      <p:sp>
        <p:nvSpPr>
          <p:cNvPr id="575669" name="Text Box 181"/>
          <p:cNvSpPr txBox="1">
            <a:spLocks noChangeArrowheads="1"/>
          </p:cNvSpPr>
          <p:nvPr/>
        </p:nvSpPr>
        <p:spPr bwMode="auto">
          <a:xfrm>
            <a:off x="2771775" y="3105150"/>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L</a:t>
            </a:r>
          </a:p>
        </p:txBody>
      </p:sp>
      <p:grpSp>
        <p:nvGrpSpPr>
          <p:cNvPr id="39949" name="Group 182"/>
          <p:cNvGrpSpPr>
            <a:grpSpLocks/>
          </p:cNvGrpSpPr>
          <p:nvPr/>
        </p:nvGrpSpPr>
        <p:grpSpPr bwMode="auto">
          <a:xfrm>
            <a:off x="3851275" y="2532063"/>
            <a:ext cx="1584325" cy="1584325"/>
            <a:chOff x="2381" y="709"/>
            <a:chExt cx="998" cy="998"/>
          </a:xfrm>
        </p:grpSpPr>
        <p:sp>
          <p:nvSpPr>
            <p:cNvPr id="39983" name="Oval 183"/>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9984" name="Oval 184"/>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75673" name="Text Box 185"/>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39986" name="Oval 186"/>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39950" name="Oval 191"/>
          <p:cNvSpPr>
            <a:spLocks noChangeArrowheads="1"/>
          </p:cNvSpPr>
          <p:nvPr/>
        </p:nvSpPr>
        <p:spPr bwMode="auto">
          <a:xfrm>
            <a:off x="4068763" y="3251200"/>
            <a:ext cx="142875" cy="142875"/>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sp>
        <p:nvSpPr>
          <p:cNvPr id="39951" name="Line 192"/>
          <p:cNvSpPr>
            <a:spLocks noChangeShapeType="1"/>
          </p:cNvSpPr>
          <p:nvPr/>
        </p:nvSpPr>
        <p:spPr bwMode="auto">
          <a:xfrm flipV="1">
            <a:off x="4211638" y="2532063"/>
            <a:ext cx="1008062" cy="719137"/>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75682" name="Text Box 194"/>
          <p:cNvSpPr txBox="1">
            <a:spLocks noChangeArrowheads="1"/>
          </p:cNvSpPr>
          <p:nvPr/>
        </p:nvSpPr>
        <p:spPr bwMode="auto">
          <a:xfrm>
            <a:off x="4859338" y="31067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K</a:t>
            </a:r>
          </a:p>
        </p:txBody>
      </p:sp>
      <p:sp>
        <p:nvSpPr>
          <p:cNvPr id="575683" name="Text Box 195"/>
          <p:cNvSpPr txBox="1">
            <a:spLocks noChangeArrowheads="1"/>
          </p:cNvSpPr>
          <p:nvPr/>
        </p:nvSpPr>
        <p:spPr bwMode="auto">
          <a:xfrm>
            <a:off x="5219700" y="31067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L</a:t>
            </a:r>
          </a:p>
        </p:txBody>
      </p:sp>
      <p:sp>
        <p:nvSpPr>
          <p:cNvPr id="39954" name="Line 196"/>
          <p:cNvSpPr>
            <a:spLocks noChangeShapeType="1"/>
          </p:cNvSpPr>
          <p:nvPr/>
        </p:nvSpPr>
        <p:spPr bwMode="auto">
          <a:xfrm>
            <a:off x="4211638" y="3397250"/>
            <a:ext cx="1008062" cy="719138"/>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39955" name="Oval 197"/>
          <p:cNvSpPr>
            <a:spLocks noChangeArrowheads="1"/>
          </p:cNvSpPr>
          <p:nvPr/>
        </p:nvSpPr>
        <p:spPr bwMode="auto">
          <a:xfrm>
            <a:off x="5219700" y="4043363"/>
            <a:ext cx="215900" cy="215900"/>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9956" name="Oval 198"/>
          <p:cNvSpPr>
            <a:spLocks noChangeArrowheads="1"/>
          </p:cNvSpPr>
          <p:nvPr/>
        </p:nvSpPr>
        <p:spPr bwMode="auto">
          <a:xfrm>
            <a:off x="5219700" y="2387600"/>
            <a:ext cx="215900" cy="215900"/>
          </a:xfrm>
          <a:prstGeom prst="ellipse">
            <a:avLst/>
          </a:prstGeom>
          <a:gradFill rotWithShape="1">
            <a:gsLst>
              <a:gs pos="0">
                <a:srgbClr val="FFD2A5"/>
              </a:gs>
              <a:gs pos="100000">
                <a:srgbClr val="FF9933"/>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75687" name="Text Box 199"/>
          <p:cNvSpPr txBox="1">
            <a:spLocks noChangeArrowheads="1"/>
          </p:cNvSpPr>
          <p:nvPr/>
        </p:nvSpPr>
        <p:spPr bwMode="auto">
          <a:xfrm>
            <a:off x="4283075" y="1989138"/>
            <a:ext cx="208915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photo electron</a:t>
            </a:r>
          </a:p>
        </p:txBody>
      </p:sp>
      <p:sp>
        <p:nvSpPr>
          <p:cNvPr id="575689" name="Text Box 201"/>
          <p:cNvSpPr txBox="1">
            <a:spLocks noChangeArrowheads="1"/>
          </p:cNvSpPr>
          <p:nvPr/>
        </p:nvSpPr>
        <p:spPr bwMode="auto">
          <a:xfrm>
            <a:off x="2771775" y="2963863"/>
            <a:ext cx="208915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“hole”</a:t>
            </a:r>
          </a:p>
        </p:txBody>
      </p:sp>
      <p:grpSp>
        <p:nvGrpSpPr>
          <p:cNvPr id="39959" name="Group 202"/>
          <p:cNvGrpSpPr>
            <a:grpSpLocks/>
          </p:cNvGrpSpPr>
          <p:nvPr/>
        </p:nvGrpSpPr>
        <p:grpSpPr bwMode="auto">
          <a:xfrm>
            <a:off x="6370638" y="2532063"/>
            <a:ext cx="1584325" cy="1584325"/>
            <a:chOff x="2381" y="709"/>
            <a:chExt cx="998" cy="998"/>
          </a:xfrm>
        </p:grpSpPr>
        <p:sp>
          <p:nvSpPr>
            <p:cNvPr id="39979" name="Oval 203"/>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9980" name="Oval 204"/>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75693" name="Text Box 205"/>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39982" name="Oval 206"/>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39960" name="Oval 207"/>
          <p:cNvSpPr>
            <a:spLocks noChangeArrowheads="1"/>
          </p:cNvSpPr>
          <p:nvPr/>
        </p:nvSpPr>
        <p:spPr bwMode="auto">
          <a:xfrm>
            <a:off x="6588125" y="3251200"/>
            <a:ext cx="142875" cy="142875"/>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sp>
        <p:nvSpPr>
          <p:cNvPr id="39961" name="Line 208"/>
          <p:cNvSpPr>
            <a:spLocks noChangeShapeType="1"/>
          </p:cNvSpPr>
          <p:nvPr/>
        </p:nvSpPr>
        <p:spPr bwMode="auto">
          <a:xfrm>
            <a:off x="6515100" y="2890838"/>
            <a:ext cx="144463" cy="36036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75697" name="Text Box 209"/>
          <p:cNvSpPr txBox="1">
            <a:spLocks noChangeArrowheads="1"/>
          </p:cNvSpPr>
          <p:nvPr/>
        </p:nvSpPr>
        <p:spPr bwMode="auto">
          <a:xfrm>
            <a:off x="7378700" y="31067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K</a:t>
            </a:r>
          </a:p>
        </p:txBody>
      </p:sp>
      <p:sp>
        <p:nvSpPr>
          <p:cNvPr id="575698" name="Text Box 210"/>
          <p:cNvSpPr txBox="1">
            <a:spLocks noChangeArrowheads="1"/>
          </p:cNvSpPr>
          <p:nvPr/>
        </p:nvSpPr>
        <p:spPr bwMode="auto">
          <a:xfrm>
            <a:off x="7739063" y="31067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L</a:t>
            </a:r>
          </a:p>
        </p:txBody>
      </p:sp>
      <p:sp>
        <p:nvSpPr>
          <p:cNvPr id="39964" name="Oval 212"/>
          <p:cNvSpPr>
            <a:spLocks noChangeArrowheads="1"/>
          </p:cNvSpPr>
          <p:nvPr/>
        </p:nvSpPr>
        <p:spPr bwMode="auto">
          <a:xfrm>
            <a:off x="6443663" y="2817813"/>
            <a:ext cx="144462" cy="144462"/>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9965" name="Rectangle 216"/>
          <p:cNvSpPr>
            <a:spLocks noChangeArrowheads="1"/>
          </p:cNvSpPr>
          <p:nvPr/>
        </p:nvSpPr>
        <p:spPr bwMode="auto">
          <a:xfrm>
            <a:off x="395288" y="4797425"/>
            <a:ext cx="8424862" cy="1447800"/>
          </a:xfrm>
          <a:prstGeom prst="rect">
            <a:avLst/>
          </a:prstGeom>
          <a:noFill/>
          <a:ln w="9525">
            <a:noFill/>
            <a:miter lim="800000"/>
            <a:headEnd/>
            <a:tailEnd/>
          </a:ln>
        </p:spPr>
        <p:txBody>
          <a:bodyPr>
            <a:spAutoFit/>
          </a:bodyPr>
          <a:lstStyle/>
          <a:p>
            <a:pPr>
              <a:lnSpc>
                <a:spcPct val="120000"/>
              </a:lnSpc>
            </a:pPr>
            <a:r>
              <a:rPr lang="en-US" baseline="0">
                <a:latin typeface="Calibri"/>
                <a:cs typeface="Calibri"/>
              </a:rPr>
              <a:t>Fast-moving electron interacts tightly with bound electrons in target:</a:t>
            </a:r>
          </a:p>
          <a:p>
            <a:pPr lvl="1">
              <a:lnSpc>
                <a:spcPct val="120000"/>
              </a:lnSpc>
              <a:buFont typeface="ETH Light" pitchFamily="2" charset="0"/>
              <a:buChar char="•"/>
            </a:pPr>
            <a:r>
              <a:rPr lang="en-US" sz="1800" b="0" baseline="0">
                <a:latin typeface="Calibri"/>
                <a:cs typeface="Calibri"/>
              </a:rPr>
              <a:t> K-shell electron is ejected </a:t>
            </a:r>
          </a:p>
          <a:p>
            <a:pPr lvl="1">
              <a:lnSpc>
                <a:spcPct val="120000"/>
              </a:lnSpc>
              <a:buFont typeface="ETH Light" pitchFamily="2" charset="0"/>
              <a:buChar char="•"/>
            </a:pPr>
            <a:r>
              <a:rPr lang="en-US" sz="1800" b="0" baseline="0">
                <a:latin typeface="Calibri"/>
                <a:cs typeface="Calibri"/>
              </a:rPr>
              <a:t> Electron energy E</a:t>
            </a:r>
            <a:r>
              <a:rPr lang="en-US" sz="1800" b="0" baseline="-25000">
                <a:latin typeface="Calibri"/>
                <a:cs typeface="Calibri"/>
              </a:rPr>
              <a:t>electron</a:t>
            </a:r>
            <a:r>
              <a:rPr lang="en-US" sz="1800" b="0" baseline="0">
                <a:latin typeface="Calibri"/>
                <a:cs typeface="Calibri"/>
              </a:rPr>
              <a:t> &gt; E</a:t>
            </a:r>
            <a:r>
              <a:rPr lang="en-US" sz="1800" b="0" baseline="-25000">
                <a:latin typeface="Calibri"/>
                <a:cs typeface="Calibri"/>
              </a:rPr>
              <a:t>binding, K</a:t>
            </a:r>
          </a:p>
          <a:p>
            <a:pPr lvl="1">
              <a:lnSpc>
                <a:spcPct val="120000"/>
              </a:lnSpc>
              <a:buFont typeface="ETH Light" pitchFamily="2" charset="0"/>
              <a:buChar char="•"/>
            </a:pPr>
            <a:r>
              <a:rPr lang="en-US" sz="1800" b="0" baseline="0">
                <a:latin typeface="Calibri"/>
                <a:cs typeface="Calibri"/>
              </a:rPr>
              <a:t> Discrete energy of emitted radiation E = E</a:t>
            </a:r>
            <a:r>
              <a:rPr lang="en-US" sz="1800" b="0" baseline="-25000">
                <a:latin typeface="Calibri"/>
                <a:cs typeface="Calibri"/>
              </a:rPr>
              <a:t>binding,K</a:t>
            </a:r>
            <a:r>
              <a:rPr lang="en-US" sz="1800" b="0" baseline="0">
                <a:latin typeface="Calibri"/>
                <a:cs typeface="Calibri"/>
              </a:rPr>
              <a:t> – E</a:t>
            </a:r>
            <a:r>
              <a:rPr lang="en-US" sz="1800" b="0" baseline="-25000">
                <a:latin typeface="Calibri"/>
                <a:cs typeface="Calibri"/>
              </a:rPr>
              <a:t>binding,L </a:t>
            </a:r>
          </a:p>
        </p:txBody>
      </p:sp>
      <p:grpSp>
        <p:nvGrpSpPr>
          <p:cNvPr id="39966" name="Group 220"/>
          <p:cNvGrpSpPr>
            <a:grpSpLocks/>
          </p:cNvGrpSpPr>
          <p:nvPr/>
        </p:nvGrpSpPr>
        <p:grpSpPr bwMode="auto">
          <a:xfrm rot="-1500418">
            <a:off x="6632575" y="2578100"/>
            <a:ext cx="1295400" cy="360363"/>
            <a:chOff x="3061" y="1933"/>
            <a:chExt cx="726" cy="635"/>
          </a:xfrm>
        </p:grpSpPr>
        <p:sp>
          <p:nvSpPr>
            <p:cNvPr id="39971" name="Freeform 221"/>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39972" name="Freeform 222"/>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39973" name="Freeform 223"/>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39974" name="Freeform 224"/>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39975" name="Freeform 225"/>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39976" name="Freeform 226"/>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39977" name="Freeform 227"/>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39978" name="Freeform 228"/>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type="triangle" w="med" len="med"/>
            </a:ln>
          </p:spPr>
          <p:txBody>
            <a:bodyPr/>
            <a:lstStyle/>
            <a:p>
              <a:endParaRPr lang="en-US">
                <a:latin typeface="Calibri"/>
                <a:cs typeface="Calibri"/>
              </a:endParaRPr>
            </a:p>
          </p:txBody>
        </p:sp>
      </p:grpSp>
      <p:sp>
        <p:nvSpPr>
          <p:cNvPr id="575717" name="Oval 229"/>
          <p:cNvSpPr>
            <a:spLocks noChangeArrowheads="1"/>
          </p:cNvSpPr>
          <p:nvPr/>
        </p:nvSpPr>
        <p:spPr bwMode="auto">
          <a:xfrm>
            <a:off x="1908175" y="1265238"/>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1)</a:t>
            </a:r>
          </a:p>
        </p:txBody>
      </p:sp>
      <p:sp>
        <p:nvSpPr>
          <p:cNvPr id="575718" name="Oval 230"/>
          <p:cNvSpPr>
            <a:spLocks noChangeArrowheads="1"/>
          </p:cNvSpPr>
          <p:nvPr/>
        </p:nvSpPr>
        <p:spPr bwMode="auto">
          <a:xfrm>
            <a:off x="4254500" y="1268413"/>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2)</a:t>
            </a:r>
          </a:p>
        </p:txBody>
      </p:sp>
      <p:sp>
        <p:nvSpPr>
          <p:cNvPr id="575719" name="Oval 231"/>
          <p:cNvSpPr>
            <a:spLocks noChangeArrowheads="1"/>
          </p:cNvSpPr>
          <p:nvPr/>
        </p:nvSpPr>
        <p:spPr bwMode="auto">
          <a:xfrm>
            <a:off x="6804025" y="1268413"/>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3)</a:t>
            </a:r>
          </a:p>
        </p:txBody>
      </p:sp>
      <p:sp>
        <p:nvSpPr>
          <p:cNvPr id="2" name="Slide Number Placeholder 1">
            <a:extLst>
              <a:ext uri="{FF2B5EF4-FFF2-40B4-BE49-F238E27FC236}">
                <a16:creationId xmlns:a16="http://schemas.microsoft.com/office/drawing/2014/main" id="{56F90EFE-0CE2-9D4B-8962-F576CB8FE177}"/>
              </a:ext>
            </a:extLst>
          </p:cNvPr>
          <p:cNvSpPr>
            <a:spLocks noGrp="1"/>
          </p:cNvSpPr>
          <p:nvPr>
            <p:ph type="sldNum" sz="quarter" idx="4"/>
          </p:nvPr>
        </p:nvSpPr>
        <p:spPr/>
        <p:txBody>
          <a:bodyPr/>
          <a:lstStyle/>
          <a:p>
            <a:fld id="{79594931-7310-8546-9CE2-0B8C244628BE}" type="slidenum">
              <a:rPr lang="en-US" smtClean="0"/>
              <a:pPr/>
              <a:t>17</a:t>
            </a:fld>
            <a:endParaRPr lang="en-US"/>
          </a:p>
        </p:txBody>
      </p:sp>
      <p:sp>
        <p:nvSpPr>
          <p:cNvPr id="56" name="AutoShape 19">
            <a:hlinkClick r:id="rId3" action="ppaction://hlinksldjump" highlightClick="1"/>
            <a:extLst>
              <a:ext uri="{FF2B5EF4-FFF2-40B4-BE49-F238E27FC236}">
                <a16:creationId xmlns:a16="http://schemas.microsoft.com/office/drawing/2014/main" id="{9B0E119B-5475-004C-8A55-277A96823B5D}"/>
              </a:ext>
            </a:extLst>
          </p:cNvPr>
          <p:cNvSpPr>
            <a:spLocks noChangeArrowheads="1"/>
          </p:cNvSpPr>
          <p:nvPr/>
        </p:nvSpPr>
        <p:spPr bwMode="auto">
          <a:xfrm>
            <a:off x="251520" y="6309320"/>
            <a:ext cx="328802" cy="328802"/>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423295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1258888" y="1095375"/>
            <a:ext cx="6324600" cy="4565650"/>
            <a:chOff x="960" y="1008"/>
            <a:chExt cx="3984" cy="2876"/>
          </a:xfrm>
        </p:grpSpPr>
        <p:pic>
          <p:nvPicPr>
            <p:cNvPr id="40969" name="Picture 3" descr="spektrum"/>
            <p:cNvPicPr>
              <a:picLocks noChangeAspect="1" noChangeArrowheads="1"/>
            </p:cNvPicPr>
            <p:nvPr/>
          </p:nvPicPr>
          <p:blipFill>
            <a:blip r:embed="rId3"/>
            <a:srcRect/>
            <a:stretch>
              <a:fillRect/>
            </a:stretch>
          </p:blipFill>
          <p:spPr bwMode="auto">
            <a:xfrm>
              <a:off x="960" y="1008"/>
              <a:ext cx="3984" cy="2876"/>
            </a:xfrm>
            <a:prstGeom prst="rect">
              <a:avLst/>
            </a:prstGeom>
            <a:noFill/>
            <a:ln w="25400">
              <a:noFill/>
              <a:miter lim="800000"/>
              <a:headEnd/>
              <a:tailEnd/>
            </a:ln>
          </p:spPr>
        </p:pic>
        <p:sp>
          <p:nvSpPr>
            <p:cNvPr id="40970" name="Rectangle 4"/>
            <p:cNvSpPr>
              <a:spLocks noChangeArrowheads="1"/>
            </p:cNvSpPr>
            <p:nvPr/>
          </p:nvSpPr>
          <p:spPr bwMode="auto">
            <a:xfrm>
              <a:off x="2544" y="3552"/>
              <a:ext cx="912" cy="19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40971" name="Text Box 5"/>
            <p:cNvSpPr txBox="1">
              <a:spLocks noChangeArrowheads="1"/>
            </p:cNvSpPr>
            <p:nvPr/>
          </p:nvSpPr>
          <p:spPr bwMode="auto">
            <a:xfrm>
              <a:off x="2496" y="3552"/>
              <a:ext cx="892" cy="213"/>
            </a:xfrm>
            <a:prstGeom prst="rect">
              <a:avLst/>
            </a:prstGeom>
            <a:noFill/>
            <a:ln w="9525">
              <a:noFill/>
              <a:miter lim="800000"/>
              <a:headEnd/>
              <a:tailEnd/>
            </a:ln>
          </p:spPr>
          <p:txBody>
            <a:bodyPr wrap="none">
              <a:spAutoFit/>
            </a:bodyPr>
            <a:lstStyle/>
            <a:p>
              <a:pPr eaLnBrk="0" hangingPunct="0"/>
              <a:r>
                <a:rPr lang="de-CH" sz="1600" b="0" baseline="0">
                  <a:solidFill>
                    <a:schemeClr val="tx1"/>
                  </a:solidFill>
                  <a:latin typeface="Calibri"/>
                  <a:cs typeface="Calibri"/>
                </a:rPr>
                <a:t>photon energy</a:t>
              </a:r>
              <a:endParaRPr lang="en-US" sz="1600" b="0" baseline="0">
                <a:solidFill>
                  <a:schemeClr val="tx1"/>
                </a:solidFill>
                <a:latin typeface="Calibri"/>
                <a:cs typeface="Calibri"/>
              </a:endParaRPr>
            </a:p>
          </p:txBody>
        </p:sp>
        <p:sp>
          <p:nvSpPr>
            <p:cNvPr id="40972" name="Rectangle 6"/>
            <p:cNvSpPr>
              <a:spLocks noChangeArrowheads="1"/>
            </p:cNvSpPr>
            <p:nvPr/>
          </p:nvSpPr>
          <p:spPr bwMode="auto">
            <a:xfrm>
              <a:off x="2400" y="1344"/>
              <a:ext cx="768" cy="336"/>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40973" name="Text Box 7"/>
            <p:cNvSpPr txBox="1">
              <a:spLocks noChangeArrowheads="1"/>
            </p:cNvSpPr>
            <p:nvPr/>
          </p:nvSpPr>
          <p:spPr bwMode="auto">
            <a:xfrm>
              <a:off x="2400" y="1392"/>
              <a:ext cx="541" cy="330"/>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K-lines of</a:t>
              </a:r>
            </a:p>
            <a:p>
              <a:pPr eaLnBrk="0" hangingPunct="0"/>
              <a:r>
                <a:rPr lang="de-CH" sz="1400" b="0" baseline="0">
                  <a:solidFill>
                    <a:schemeClr val="tx1"/>
                  </a:solidFill>
                  <a:latin typeface="Calibri"/>
                  <a:cs typeface="Calibri"/>
                </a:rPr>
                <a:t>wolfram</a:t>
              </a:r>
              <a:endParaRPr lang="en-US" sz="1400" b="0" baseline="0">
                <a:solidFill>
                  <a:schemeClr val="tx1"/>
                </a:solidFill>
                <a:latin typeface="Calibri"/>
                <a:cs typeface="Calibri"/>
              </a:endParaRPr>
            </a:p>
          </p:txBody>
        </p:sp>
        <p:sp>
          <p:nvSpPr>
            <p:cNvPr id="40974" name="Rectangle 8"/>
            <p:cNvSpPr>
              <a:spLocks noChangeArrowheads="1"/>
            </p:cNvSpPr>
            <p:nvPr/>
          </p:nvSpPr>
          <p:spPr bwMode="auto">
            <a:xfrm>
              <a:off x="2400" y="1776"/>
              <a:ext cx="768" cy="336"/>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40975" name="Text Box 9"/>
            <p:cNvSpPr txBox="1">
              <a:spLocks noChangeArrowheads="1"/>
            </p:cNvSpPr>
            <p:nvPr/>
          </p:nvSpPr>
          <p:spPr bwMode="auto">
            <a:xfrm>
              <a:off x="2390" y="1735"/>
              <a:ext cx="738" cy="330"/>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characteristic</a:t>
              </a:r>
            </a:p>
            <a:p>
              <a:pPr eaLnBrk="0" hangingPunct="0"/>
              <a:r>
                <a:rPr lang="de-CH" sz="1400" b="0" baseline="0">
                  <a:solidFill>
                    <a:schemeClr val="tx1"/>
                  </a:solidFill>
                  <a:latin typeface="Calibri"/>
                  <a:cs typeface="Calibri"/>
                </a:rPr>
                <a:t>x-ray</a:t>
              </a:r>
              <a:endParaRPr lang="en-US" sz="1400" b="0" baseline="0">
                <a:solidFill>
                  <a:schemeClr val="tx1"/>
                </a:solidFill>
                <a:latin typeface="Calibri"/>
                <a:cs typeface="Calibri"/>
              </a:endParaRPr>
            </a:p>
          </p:txBody>
        </p:sp>
        <p:sp>
          <p:nvSpPr>
            <p:cNvPr id="40976" name="Rectangle 10"/>
            <p:cNvSpPr>
              <a:spLocks noChangeArrowheads="1"/>
            </p:cNvSpPr>
            <p:nvPr/>
          </p:nvSpPr>
          <p:spPr bwMode="auto">
            <a:xfrm>
              <a:off x="1296" y="1776"/>
              <a:ext cx="624" cy="192"/>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40977" name="Text Box 11"/>
            <p:cNvSpPr txBox="1">
              <a:spLocks noChangeArrowheads="1"/>
            </p:cNvSpPr>
            <p:nvPr/>
          </p:nvSpPr>
          <p:spPr bwMode="auto">
            <a:xfrm>
              <a:off x="1248" y="1776"/>
              <a:ext cx="722" cy="194"/>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without filter</a:t>
              </a:r>
              <a:endParaRPr lang="en-US" sz="1400" b="0" baseline="0">
                <a:solidFill>
                  <a:schemeClr val="tx1"/>
                </a:solidFill>
                <a:latin typeface="Calibri"/>
                <a:cs typeface="Calibri"/>
              </a:endParaRPr>
            </a:p>
          </p:txBody>
        </p:sp>
        <p:sp>
          <p:nvSpPr>
            <p:cNvPr id="40978" name="Rectangle 12"/>
            <p:cNvSpPr>
              <a:spLocks noChangeArrowheads="1"/>
            </p:cNvSpPr>
            <p:nvPr/>
          </p:nvSpPr>
          <p:spPr bwMode="auto">
            <a:xfrm>
              <a:off x="1200" y="1200"/>
              <a:ext cx="192" cy="19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40979" name="Text Box 13"/>
            <p:cNvSpPr txBox="1">
              <a:spLocks noChangeArrowheads="1"/>
            </p:cNvSpPr>
            <p:nvPr/>
          </p:nvSpPr>
          <p:spPr bwMode="auto">
            <a:xfrm rot="-5400000">
              <a:off x="870" y="2201"/>
              <a:ext cx="742" cy="212"/>
            </a:xfrm>
            <a:prstGeom prst="rect">
              <a:avLst/>
            </a:prstGeom>
            <a:noFill/>
            <a:ln w="9525">
              <a:noFill/>
              <a:miter lim="800000"/>
              <a:headEnd/>
              <a:tailEnd/>
            </a:ln>
          </p:spPr>
          <p:txBody>
            <a:bodyPr wrap="none">
              <a:spAutoFit/>
            </a:bodyPr>
            <a:lstStyle/>
            <a:p>
              <a:pPr eaLnBrk="0" hangingPunct="0"/>
              <a:r>
                <a:rPr lang="de-CH" sz="1600" b="0" baseline="0">
                  <a:solidFill>
                    <a:schemeClr val="tx1"/>
                  </a:solidFill>
                  <a:latin typeface="Calibri"/>
                  <a:cs typeface="Calibri"/>
                </a:rPr>
                <a:t>photon flux</a:t>
              </a:r>
              <a:endParaRPr lang="en-US" sz="1600" b="0" baseline="0">
                <a:solidFill>
                  <a:schemeClr val="tx1"/>
                </a:solidFill>
                <a:latin typeface="Calibri"/>
                <a:cs typeface="Calibri"/>
              </a:endParaRPr>
            </a:p>
          </p:txBody>
        </p:sp>
        <p:sp>
          <p:nvSpPr>
            <p:cNvPr id="40980" name="Rectangle 14"/>
            <p:cNvSpPr>
              <a:spLocks noChangeArrowheads="1"/>
            </p:cNvSpPr>
            <p:nvPr/>
          </p:nvSpPr>
          <p:spPr bwMode="auto">
            <a:xfrm rot="2090744">
              <a:off x="3312" y="2832"/>
              <a:ext cx="912" cy="19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40981" name="Text Box 15"/>
            <p:cNvSpPr txBox="1">
              <a:spLocks noChangeArrowheads="1"/>
            </p:cNvSpPr>
            <p:nvPr/>
          </p:nvSpPr>
          <p:spPr bwMode="auto">
            <a:xfrm rot="2012371">
              <a:off x="3335" y="2783"/>
              <a:ext cx="771" cy="194"/>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anode voltage</a:t>
              </a:r>
              <a:endParaRPr lang="en-US" sz="1400" b="0" baseline="0">
                <a:solidFill>
                  <a:schemeClr val="tx1"/>
                </a:solidFill>
                <a:latin typeface="Calibri"/>
                <a:cs typeface="Calibri"/>
              </a:endParaRPr>
            </a:p>
          </p:txBody>
        </p:sp>
      </p:grpSp>
      <p:sp>
        <p:nvSpPr>
          <p:cNvPr id="40963" name="Text Box 16"/>
          <p:cNvSpPr txBox="1">
            <a:spLocks noChangeArrowheads="1"/>
          </p:cNvSpPr>
          <p:nvPr/>
        </p:nvSpPr>
        <p:spPr bwMode="auto">
          <a:xfrm>
            <a:off x="2627313" y="1052513"/>
            <a:ext cx="3913187" cy="396875"/>
          </a:xfrm>
          <a:prstGeom prst="rect">
            <a:avLst/>
          </a:prstGeom>
          <a:noFill/>
          <a:ln w="9525">
            <a:noFill/>
            <a:miter lim="800000"/>
            <a:headEnd/>
            <a:tailEnd/>
          </a:ln>
        </p:spPr>
        <p:txBody>
          <a:bodyPr wrap="none">
            <a:spAutoFit/>
          </a:bodyPr>
          <a:lstStyle/>
          <a:p>
            <a:pPr algn="ctr" eaLnBrk="0" hangingPunct="0"/>
            <a:r>
              <a:rPr lang="en-GB" b="0" baseline="0">
                <a:solidFill>
                  <a:schemeClr val="tx1"/>
                </a:solidFill>
                <a:latin typeface="Calibri"/>
                <a:cs typeface="Calibri"/>
              </a:rPr>
              <a:t>Wolfram target (1 mm Al prefilter)</a:t>
            </a:r>
          </a:p>
        </p:txBody>
      </p:sp>
      <p:sp>
        <p:nvSpPr>
          <p:cNvPr id="40964" name="Rectangle 17"/>
          <p:cNvSpPr>
            <a:spLocks noGrp="1" noChangeArrowheads="1"/>
          </p:cNvSpPr>
          <p:nvPr>
            <p:ph type="title"/>
          </p:nvPr>
        </p:nvSpPr>
        <p:spPr/>
        <p:txBody>
          <a:bodyPr/>
          <a:lstStyle/>
          <a:p>
            <a:pPr eaLnBrk="1" hangingPunct="1"/>
            <a:r>
              <a:rPr lang="en-US">
                <a:latin typeface="Calibri"/>
                <a:cs typeface="Calibri"/>
              </a:rPr>
              <a:t>Generation – Characteristic radiation</a:t>
            </a:r>
          </a:p>
        </p:txBody>
      </p:sp>
      <p:sp>
        <p:nvSpPr>
          <p:cNvPr id="40965" name="Rectangle 18"/>
          <p:cNvSpPr>
            <a:spLocks noChangeArrowheads="1"/>
          </p:cNvSpPr>
          <p:nvPr/>
        </p:nvSpPr>
        <p:spPr bwMode="auto">
          <a:xfrm>
            <a:off x="1258888" y="5589588"/>
            <a:ext cx="5239704" cy="646331"/>
          </a:xfrm>
          <a:prstGeom prst="rect">
            <a:avLst/>
          </a:prstGeom>
          <a:noFill/>
          <a:ln w="9525">
            <a:noFill/>
            <a:miter lim="800000"/>
            <a:headEnd/>
            <a:tailEnd/>
          </a:ln>
        </p:spPr>
        <p:txBody>
          <a:bodyPr wrap="none">
            <a:spAutoFit/>
          </a:bodyPr>
          <a:lstStyle/>
          <a:p>
            <a:pPr>
              <a:buFontTx/>
              <a:buChar char="•"/>
            </a:pPr>
            <a:r>
              <a:rPr lang="en-US" b="0" baseline="0" dirty="0">
                <a:latin typeface="Calibri"/>
                <a:cs typeface="Calibri"/>
              </a:rPr>
              <a:t> </a:t>
            </a:r>
            <a:r>
              <a:rPr lang="en-US" baseline="0" dirty="0">
                <a:latin typeface="Calibri"/>
                <a:cs typeface="Calibri"/>
              </a:rPr>
              <a:t>Bremsstrahlung		</a:t>
            </a:r>
            <a:r>
              <a:rPr lang="en-US" b="0" baseline="0" dirty="0">
                <a:latin typeface="Calibri"/>
                <a:cs typeface="Calibri"/>
                <a:sym typeface="Wingdings" pitchFamily="2" charset="2"/>
              </a:rPr>
              <a:t> continuous spectrum</a:t>
            </a:r>
          </a:p>
          <a:p>
            <a:pPr>
              <a:buFontTx/>
              <a:buChar char="•"/>
            </a:pPr>
            <a:r>
              <a:rPr lang="en-US" baseline="0" dirty="0">
                <a:latin typeface="Calibri"/>
                <a:cs typeface="Calibri"/>
                <a:sym typeface="Wingdings" pitchFamily="2" charset="2"/>
              </a:rPr>
              <a:t> </a:t>
            </a:r>
            <a:r>
              <a:rPr lang="en-US" baseline="0" dirty="0">
                <a:solidFill>
                  <a:srgbClr val="CC0000"/>
                </a:solidFill>
                <a:latin typeface="Calibri"/>
                <a:cs typeface="Calibri"/>
                <a:sym typeface="Wingdings" pitchFamily="2" charset="2"/>
              </a:rPr>
              <a:t>Characteristic radiation	</a:t>
            </a:r>
            <a:r>
              <a:rPr lang="en-US" b="0" baseline="0" dirty="0">
                <a:solidFill>
                  <a:srgbClr val="CC0000"/>
                </a:solidFill>
                <a:latin typeface="Calibri"/>
                <a:cs typeface="Calibri"/>
                <a:sym typeface="Wingdings" pitchFamily="2" charset="2"/>
              </a:rPr>
              <a:t> peaks/lines</a:t>
            </a:r>
            <a:endParaRPr lang="en-US" sz="1600" b="0" baseline="0" dirty="0">
              <a:solidFill>
                <a:srgbClr val="CC0000"/>
              </a:solidFill>
              <a:latin typeface="Calibri"/>
              <a:cs typeface="Calibri"/>
              <a:sym typeface="Wingdings" pitchFamily="2" charset="2"/>
            </a:endParaRPr>
          </a:p>
        </p:txBody>
      </p:sp>
      <p:sp>
        <p:nvSpPr>
          <p:cNvPr id="665623" name="Freeform 23"/>
          <p:cNvSpPr>
            <a:spLocks/>
          </p:cNvSpPr>
          <p:nvPr/>
        </p:nvSpPr>
        <p:spPr bwMode="auto">
          <a:xfrm>
            <a:off x="3024188" y="2278063"/>
            <a:ext cx="304800" cy="663575"/>
          </a:xfrm>
          <a:custGeom>
            <a:avLst/>
            <a:gdLst>
              <a:gd name="T0" fmla="*/ 0 w 192"/>
              <a:gd name="T1" fmla="*/ 2147483647 h 418"/>
              <a:gd name="T2" fmla="*/ 2147483647 w 192"/>
              <a:gd name="T3" fmla="*/ 2147483647 h 418"/>
              <a:gd name="T4" fmla="*/ 2147483647 w 192"/>
              <a:gd name="T5" fmla="*/ 2147483647 h 418"/>
              <a:gd name="T6" fmla="*/ 2147483647 w 192"/>
              <a:gd name="T7" fmla="*/ 0 h 418"/>
              <a:gd name="T8" fmla="*/ 2147483647 w 192"/>
              <a:gd name="T9" fmla="*/ 0 h 418"/>
              <a:gd name="T10" fmla="*/ 2147483647 w 192"/>
              <a:gd name="T11" fmla="*/ 2147483647 h 418"/>
              <a:gd name="T12" fmla="*/ 2147483647 w 192"/>
              <a:gd name="T13" fmla="*/ 2147483647 h 418"/>
              <a:gd name="T14" fmla="*/ 2147483647 w 192"/>
              <a:gd name="T15" fmla="*/ 2147483647 h 418"/>
              <a:gd name="T16" fmla="*/ 2147483647 w 192"/>
              <a:gd name="T17" fmla="*/ 2147483647 h 418"/>
              <a:gd name="T18" fmla="*/ 2147483647 w 192"/>
              <a:gd name="T19" fmla="*/ 2147483647 h 418"/>
              <a:gd name="T20" fmla="*/ 2147483647 w 192"/>
              <a:gd name="T21" fmla="*/ 2147483647 h 418"/>
              <a:gd name="T22" fmla="*/ 2147483647 w 192"/>
              <a:gd name="T23" fmla="*/ 2147483647 h 4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2"/>
              <a:gd name="T37" fmla="*/ 0 h 418"/>
              <a:gd name="T38" fmla="*/ 192 w 192"/>
              <a:gd name="T39" fmla="*/ 418 h 4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2" h="418">
                <a:moveTo>
                  <a:pt x="0" y="322"/>
                </a:moveTo>
                <a:lnTo>
                  <a:pt x="10" y="178"/>
                </a:lnTo>
                <a:lnTo>
                  <a:pt x="48" y="178"/>
                </a:lnTo>
                <a:lnTo>
                  <a:pt x="43" y="0"/>
                </a:lnTo>
                <a:lnTo>
                  <a:pt x="82" y="0"/>
                </a:lnTo>
                <a:lnTo>
                  <a:pt x="82" y="351"/>
                </a:lnTo>
                <a:lnTo>
                  <a:pt x="135" y="384"/>
                </a:lnTo>
                <a:lnTo>
                  <a:pt x="135" y="235"/>
                </a:lnTo>
                <a:lnTo>
                  <a:pt x="163" y="235"/>
                </a:lnTo>
                <a:lnTo>
                  <a:pt x="163" y="331"/>
                </a:lnTo>
                <a:lnTo>
                  <a:pt x="192" y="331"/>
                </a:lnTo>
                <a:lnTo>
                  <a:pt x="187" y="418"/>
                </a:lnTo>
              </a:path>
            </a:pathLst>
          </a:custGeom>
          <a:noFill/>
          <a:ln w="28575">
            <a:solidFill>
              <a:srgbClr val="CC0000"/>
            </a:solidFill>
            <a:round/>
            <a:headEnd/>
            <a:tailEnd/>
          </a:ln>
        </p:spPr>
        <p:txBody>
          <a:bodyPr/>
          <a:lstStyle/>
          <a:p>
            <a:endParaRPr lang="en-US">
              <a:latin typeface="Calibri"/>
              <a:cs typeface="Calibri"/>
            </a:endParaRPr>
          </a:p>
        </p:txBody>
      </p:sp>
      <p:sp>
        <p:nvSpPr>
          <p:cNvPr id="665624" name="Freeform 24"/>
          <p:cNvSpPr>
            <a:spLocks/>
          </p:cNvSpPr>
          <p:nvPr/>
        </p:nvSpPr>
        <p:spPr bwMode="auto">
          <a:xfrm>
            <a:off x="3019425" y="3176588"/>
            <a:ext cx="327025" cy="442912"/>
          </a:xfrm>
          <a:custGeom>
            <a:avLst/>
            <a:gdLst>
              <a:gd name="T0" fmla="*/ 0 w 192"/>
              <a:gd name="T1" fmla="*/ 2147483647 h 418"/>
              <a:gd name="T2" fmla="*/ 2147483647 w 192"/>
              <a:gd name="T3" fmla="*/ 2147483647 h 418"/>
              <a:gd name="T4" fmla="*/ 2147483647 w 192"/>
              <a:gd name="T5" fmla="*/ 2147483647 h 418"/>
              <a:gd name="T6" fmla="*/ 2147483647 w 192"/>
              <a:gd name="T7" fmla="*/ 0 h 418"/>
              <a:gd name="T8" fmla="*/ 2147483647 w 192"/>
              <a:gd name="T9" fmla="*/ 0 h 418"/>
              <a:gd name="T10" fmla="*/ 2147483647 w 192"/>
              <a:gd name="T11" fmla="*/ 2147483647 h 418"/>
              <a:gd name="T12" fmla="*/ 2147483647 w 192"/>
              <a:gd name="T13" fmla="*/ 2147483647 h 418"/>
              <a:gd name="T14" fmla="*/ 2147483647 w 192"/>
              <a:gd name="T15" fmla="*/ 2147483647 h 418"/>
              <a:gd name="T16" fmla="*/ 2147483647 w 192"/>
              <a:gd name="T17" fmla="*/ 2147483647 h 418"/>
              <a:gd name="T18" fmla="*/ 2147483647 w 192"/>
              <a:gd name="T19" fmla="*/ 2147483647 h 418"/>
              <a:gd name="T20" fmla="*/ 2147483647 w 192"/>
              <a:gd name="T21" fmla="*/ 2147483647 h 418"/>
              <a:gd name="T22" fmla="*/ 2147483647 w 192"/>
              <a:gd name="T23" fmla="*/ 2147483647 h 4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2"/>
              <a:gd name="T37" fmla="*/ 0 h 418"/>
              <a:gd name="T38" fmla="*/ 192 w 192"/>
              <a:gd name="T39" fmla="*/ 418 h 4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2" h="418">
                <a:moveTo>
                  <a:pt x="0" y="322"/>
                </a:moveTo>
                <a:lnTo>
                  <a:pt x="10" y="178"/>
                </a:lnTo>
                <a:lnTo>
                  <a:pt x="48" y="178"/>
                </a:lnTo>
                <a:lnTo>
                  <a:pt x="43" y="0"/>
                </a:lnTo>
                <a:lnTo>
                  <a:pt x="82" y="0"/>
                </a:lnTo>
                <a:lnTo>
                  <a:pt x="82" y="351"/>
                </a:lnTo>
                <a:lnTo>
                  <a:pt x="135" y="384"/>
                </a:lnTo>
                <a:lnTo>
                  <a:pt x="135" y="235"/>
                </a:lnTo>
                <a:lnTo>
                  <a:pt x="163" y="235"/>
                </a:lnTo>
                <a:lnTo>
                  <a:pt x="163" y="331"/>
                </a:lnTo>
                <a:lnTo>
                  <a:pt x="192" y="331"/>
                </a:lnTo>
                <a:lnTo>
                  <a:pt x="187" y="418"/>
                </a:lnTo>
              </a:path>
            </a:pathLst>
          </a:custGeom>
          <a:noFill/>
          <a:ln w="28575">
            <a:solidFill>
              <a:srgbClr val="CC0000"/>
            </a:solidFill>
            <a:round/>
            <a:headEnd/>
            <a:tailEnd/>
          </a:ln>
        </p:spPr>
        <p:txBody>
          <a:bodyPr/>
          <a:lstStyle/>
          <a:p>
            <a:endParaRPr lang="en-US">
              <a:latin typeface="Calibri"/>
              <a:cs typeface="Calibri"/>
            </a:endParaRPr>
          </a:p>
        </p:txBody>
      </p:sp>
      <p:sp>
        <p:nvSpPr>
          <p:cNvPr id="665625" name="Freeform 25"/>
          <p:cNvSpPr>
            <a:spLocks/>
          </p:cNvSpPr>
          <p:nvPr/>
        </p:nvSpPr>
        <p:spPr bwMode="auto">
          <a:xfrm>
            <a:off x="3068638" y="4060825"/>
            <a:ext cx="236537" cy="284163"/>
          </a:xfrm>
          <a:custGeom>
            <a:avLst/>
            <a:gdLst>
              <a:gd name="T0" fmla="*/ 0 w 192"/>
              <a:gd name="T1" fmla="*/ 2147483647 h 418"/>
              <a:gd name="T2" fmla="*/ 2147483647 w 192"/>
              <a:gd name="T3" fmla="*/ 2147483647 h 418"/>
              <a:gd name="T4" fmla="*/ 2147483647 w 192"/>
              <a:gd name="T5" fmla="*/ 2147483647 h 418"/>
              <a:gd name="T6" fmla="*/ 2147483647 w 192"/>
              <a:gd name="T7" fmla="*/ 0 h 418"/>
              <a:gd name="T8" fmla="*/ 2147483647 w 192"/>
              <a:gd name="T9" fmla="*/ 0 h 418"/>
              <a:gd name="T10" fmla="*/ 2147483647 w 192"/>
              <a:gd name="T11" fmla="*/ 2147483647 h 418"/>
              <a:gd name="T12" fmla="*/ 2147483647 w 192"/>
              <a:gd name="T13" fmla="*/ 2147483647 h 418"/>
              <a:gd name="T14" fmla="*/ 2147483647 w 192"/>
              <a:gd name="T15" fmla="*/ 2147483647 h 418"/>
              <a:gd name="T16" fmla="*/ 2147483647 w 192"/>
              <a:gd name="T17" fmla="*/ 2147483647 h 418"/>
              <a:gd name="T18" fmla="*/ 2147483647 w 192"/>
              <a:gd name="T19" fmla="*/ 2147483647 h 418"/>
              <a:gd name="T20" fmla="*/ 2147483647 w 192"/>
              <a:gd name="T21" fmla="*/ 2147483647 h 418"/>
              <a:gd name="T22" fmla="*/ 2147483647 w 192"/>
              <a:gd name="T23" fmla="*/ 2147483647 h 4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2"/>
              <a:gd name="T37" fmla="*/ 0 h 418"/>
              <a:gd name="T38" fmla="*/ 192 w 192"/>
              <a:gd name="T39" fmla="*/ 418 h 4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2" h="418">
                <a:moveTo>
                  <a:pt x="0" y="322"/>
                </a:moveTo>
                <a:lnTo>
                  <a:pt x="10" y="178"/>
                </a:lnTo>
                <a:lnTo>
                  <a:pt x="48" y="178"/>
                </a:lnTo>
                <a:lnTo>
                  <a:pt x="43" y="0"/>
                </a:lnTo>
                <a:lnTo>
                  <a:pt x="82" y="0"/>
                </a:lnTo>
                <a:lnTo>
                  <a:pt x="82" y="351"/>
                </a:lnTo>
                <a:lnTo>
                  <a:pt x="135" y="384"/>
                </a:lnTo>
                <a:lnTo>
                  <a:pt x="135" y="235"/>
                </a:lnTo>
                <a:lnTo>
                  <a:pt x="163" y="235"/>
                </a:lnTo>
                <a:lnTo>
                  <a:pt x="163" y="331"/>
                </a:lnTo>
                <a:lnTo>
                  <a:pt x="192" y="331"/>
                </a:lnTo>
                <a:lnTo>
                  <a:pt x="187" y="418"/>
                </a:lnTo>
              </a:path>
            </a:pathLst>
          </a:custGeom>
          <a:noFill/>
          <a:ln w="28575">
            <a:solidFill>
              <a:srgbClr val="CC0000"/>
            </a:solidFill>
            <a:round/>
            <a:headEnd/>
            <a:tailEnd/>
          </a:ln>
        </p:spPr>
        <p:txBody>
          <a:bodyPr/>
          <a:lstStyle/>
          <a:p>
            <a:endParaRPr lang="en-US">
              <a:latin typeface="Calibri"/>
              <a:cs typeface="Calibri"/>
            </a:endParaRPr>
          </a:p>
        </p:txBody>
      </p:sp>
      <p:sp>
        <p:nvSpPr>
          <p:cNvPr id="2" name="Slide Number Placeholder 1">
            <a:extLst>
              <a:ext uri="{FF2B5EF4-FFF2-40B4-BE49-F238E27FC236}">
                <a16:creationId xmlns:a16="http://schemas.microsoft.com/office/drawing/2014/main" id="{D5B27F3C-0A65-B143-AA25-3FB799CFF6F1}"/>
              </a:ext>
            </a:extLst>
          </p:cNvPr>
          <p:cNvSpPr>
            <a:spLocks noGrp="1"/>
          </p:cNvSpPr>
          <p:nvPr>
            <p:ph type="sldNum" sz="quarter" idx="4"/>
          </p:nvPr>
        </p:nvSpPr>
        <p:spPr/>
        <p:txBody>
          <a:bodyPr/>
          <a:lstStyle/>
          <a:p>
            <a:fld id="{79594931-7310-8546-9CE2-0B8C244628BE}" type="slidenum">
              <a:rPr lang="en-US" smtClean="0"/>
              <a:pPr/>
              <a:t>18</a:t>
            </a:fld>
            <a:endParaRPr lang="en-US"/>
          </a:p>
        </p:txBody>
      </p:sp>
    </p:spTree>
    <p:extLst>
      <p:ext uri="{BB962C8B-B14F-4D97-AF65-F5344CB8AC3E}">
        <p14:creationId xmlns:p14="http://schemas.microsoft.com/office/powerpoint/2010/main" val="290230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623"/>
                                        </p:tgtEl>
                                        <p:attrNameLst>
                                          <p:attrName>style.visibility</p:attrName>
                                        </p:attrNameLst>
                                      </p:cBhvr>
                                      <p:to>
                                        <p:strVal val="visible"/>
                                      </p:to>
                                    </p:set>
                                    <p:animEffect transition="in" filter="wipe(left)">
                                      <p:cBhvr>
                                        <p:cTn id="7" dur="500"/>
                                        <p:tgtEl>
                                          <p:spTgt spid="6656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65624"/>
                                        </p:tgtEl>
                                        <p:attrNameLst>
                                          <p:attrName>style.visibility</p:attrName>
                                        </p:attrNameLst>
                                      </p:cBhvr>
                                      <p:to>
                                        <p:strVal val="visible"/>
                                      </p:to>
                                    </p:set>
                                    <p:animEffect transition="in" filter="wipe(left)">
                                      <p:cBhvr>
                                        <p:cTn id="10" dur="500"/>
                                        <p:tgtEl>
                                          <p:spTgt spid="66562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65625"/>
                                        </p:tgtEl>
                                        <p:attrNameLst>
                                          <p:attrName>style.visibility</p:attrName>
                                        </p:attrNameLst>
                                      </p:cBhvr>
                                      <p:to>
                                        <p:strVal val="visible"/>
                                      </p:to>
                                    </p:set>
                                    <p:animEffect transition="in" filter="wipe(left)">
                                      <p:cBhvr>
                                        <p:cTn id="13" dur="500"/>
                                        <p:tgtEl>
                                          <p:spTgt spid="665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3" grpId="0" animBg="1"/>
      <p:bldP spid="665624" grpId="0" animBg="1"/>
      <p:bldP spid="6656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9"/>
          <p:cNvSpPr txBox="1">
            <a:spLocks noChangeArrowheads="1"/>
          </p:cNvSpPr>
          <p:nvPr/>
        </p:nvSpPr>
        <p:spPr bwMode="auto">
          <a:xfrm>
            <a:off x="755650" y="4437063"/>
            <a:ext cx="3600450" cy="1600438"/>
          </a:xfrm>
          <a:prstGeom prst="rect">
            <a:avLst/>
          </a:prstGeom>
          <a:noFill/>
          <a:ln w="9525">
            <a:noFill/>
            <a:miter lim="800000"/>
            <a:headEnd/>
            <a:tailEnd/>
          </a:ln>
        </p:spPr>
        <p:txBody>
          <a:bodyPr>
            <a:spAutoFit/>
          </a:bodyPr>
          <a:lstStyle/>
          <a:p>
            <a:pPr eaLnBrk="0" hangingPunct="0"/>
            <a:r>
              <a:rPr lang="en-GB" sz="1400" baseline="0" dirty="0">
                <a:latin typeface="Calibri"/>
                <a:cs typeface="Calibri"/>
              </a:rPr>
              <a:t>Energy spectrum (bremsstrahlung, photon</a:t>
            </a:r>
          </a:p>
          <a:p>
            <a:pPr eaLnBrk="0" hangingPunct="0"/>
            <a:r>
              <a:rPr lang="en-GB" sz="1400" baseline="0" dirty="0">
                <a:latin typeface="Calibri"/>
                <a:cs typeface="Calibri"/>
              </a:rPr>
              <a:t>flux as function of energy) in case of various</a:t>
            </a:r>
          </a:p>
          <a:p>
            <a:pPr eaLnBrk="0" hangingPunct="0"/>
            <a:r>
              <a:rPr lang="en-GB" sz="1400" baseline="0" dirty="0">
                <a:latin typeface="Calibri"/>
                <a:cs typeface="Calibri"/>
              </a:rPr>
              <a:t>target materials with pre-filter):</a:t>
            </a:r>
          </a:p>
          <a:p>
            <a:pPr eaLnBrk="0" hangingPunct="0"/>
            <a:endParaRPr lang="en-GB" sz="1400" baseline="0" dirty="0">
              <a:latin typeface="Calibri"/>
              <a:cs typeface="Calibri"/>
            </a:endParaRPr>
          </a:p>
          <a:p>
            <a:pPr eaLnBrk="0" hangingPunct="0"/>
            <a:r>
              <a:rPr lang="en-GB" sz="1400" baseline="0" dirty="0">
                <a:latin typeface="Calibri"/>
                <a:cs typeface="Calibri"/>
              </a:rPr>
              <a:t>tungsten              	Z  =  74</a:t>
            </a:r>
          </a:p>
          <a:p>
            <a:pPr eaLnBrk="0" hangingPunct="0"/>
            <a:r>
              <a:rPr lang="en-GB" sz="1400" baseline="0" dirty="0">
                <a:latin typeface="Calibri"/>
                <a:cs typeface="Calibri"/>
              </a:rPr>
              <a:t>molybdenum      	Z  =  42</a:t>
            </a:r>
          </a:p>
          <a:p>
            <a:pPr eaLnBrk="0" hangingPunct="0"/>
            <a:r>
              <a:rPr lang="en-GB" sz="1400" baseline="0" dirty="0">
                <a:latin typeface="Calibri"/>
                <a:cs typeface="Calibri"/>
              </a:rPr>
              <a:t>copper                	Z  =  29</a:t>
            </a:r>
          </a:p>
        </p:txBody>
      </p:sp>
      <p:sp>
        <p:nvSpPr>
          <p:cNvPr id="41987" name="Text Box 10"/>
          <p:cNvSpPr txBox="1">
            <a:spLocks noChangeArrowheads="1"/>
          </p:cNvSpPr>
          <p:nvPr/>
        </p:nvSpPr>
        <p:spPr bwMode="auto">
          <a:xfrm>
            <a:off x="4572000" y="4365625"/>
            <a:ext cx="3887788" cy="738664"/>
          </a:xfrm>
          <a:prstGeom prst="rect">
            <a:avLst/>
          </a:prstGeom>
          <a:noFill/>
          <a:ln w="9525">
            <a:noFill/>
            <a:miter lim="800000"/>
            <a:headEnd/>
            <a:tailEnd/>
          </a:ln>
        </p:spPr>
        <p:txBody>
          <a:bodyPr>
            <a:spAutoFit/>
          </a:bodyPr>
          <a:lstStyle/>
          <a:p>
            <a:pPr eaLnBrk="0" hangingPunct="0"/>
            <a:r>
              <a:rPr lang="en-GB" sz="1400" baseline="0">
                <a:latin typeface="Calibri"/>
                <a:cs typeface="Calibri"/>
              </a:rPr>
              <a:t>Energy spectrum (bremsstrahlung, photon</a:t>
            </a:r>
          </a:p>
          <a:p>
            <a:pPr eaLnBrk="0" hangingPunct="0"/>
            <a:r>
              <a:rPr lang="en-GB" sz="1400" baseline="0">
                <a:latin typeface="Calibri"/>
                <a:cs typeface="Calibri"/>
              </a:rPr>
              <a:t>flux as function of electron energy) for various accelerating fields: </a:t>
            </a:r>
          </a:p>
        </p:txBody>
      </p:sp>
      <p:sp>
        <p:nvSpPr>
          <p:cNvPr id="41988" name="Text Box 17"/>
          <p:cNvSpPr txBox="1">
            <a:spLocks noChangeArrowheads="1"/>
          </p:cNvSpPr>
          <p:nvPr/>
        </p:nvSpPr>
        <p:spPr bwMode="auto">
          <a:xfrm>
            <a:off x="4572000" y="5524500"/>
            <a:ext cx="2449208" cy="523220"/>
          </a:xfrm>
          <a:prstGeom prst="rect">
            <a:avLst/>
          </a:prstGeom>
          <a:noFill/>
          <a:ln w="9525">
            <a:noFill/>
            <a:miter lim="800000"/>
            <a:headEnd/>
            <a:tailEnd/>
          </a:ln>
        </p:spPr>
        <p:txBody>
          <a:bodyPr wrap="none">
            <a:spAutoFit/>
          </a:bodyPr>
          <a:lstStyle/>
          <a:p>
            <a:pPr eaLnBrk="0" hangingPunct="0"/>
            <a:r>
              <a:rPr lang="de-CH" sz="1400" baseline="0">
                <a:latin typeface="Calibri"/>
                <a:cs typeface="Calibri"/>
              </a:rPr>
              <a:t>a: Theoretical curve without</a:t>
            </a:r>
          </a:p>
          <a:p>
            <a:pPr eaLnBrk="0" hangingPunct="0"/>
            <a:r>
              <a:rPr lang="de-CH" sz="1400" baseline="0">
                <a:latin typeface="Calibri"/>
                <a:cs typeface="Calibri"/>
              </a:rPr>
              <a:t>    prefilter and self-absorption </a:t>
            </a:r>
            <a:endParaRPr lang="en-US" sz="1400" baseline="0">
              <a:latin typeface="Calibri"/>
              <a:cs typeface="Calibri"/>
            </a:endParaRPr>
          </a:p>
        </p:txBody>
      </p:sp>
      <p:grpSp>
        <p:nvGrpSpPr>
          <p:cNvPr id="41989" name="Group 27"/>
          <p:cNvGrpSpPr>
            <a:grpSpLocks/>
          </p:cNvGrpSpPr>
          <p:nvPr/>
        </p:nvGrpSpPr>
        <p:grpSpPr bwMode="auto">
          <a:xfrm>
            <a:off x="4643438" y="1268413"/>
            <a:ext cx="3744912" cy="3113087"/>
            <a:chOff x="384" y="2496"/>
            <a:chExt cx="1680" cy="1397"/>
          </a:xfrm>
        </p:grpSpPr>
        <p:pic>
          <p:nvPicPr>
            <p:cNvPr id="42001" name="Picture 8" descr="spekt2"/>
            <p:cNvPicPr>
              <a:picLocks noChangeAspect="1" noChangeArrowheads="1"/>
            </p:cNvPicPr>
            <p:nvPr/>
          </p:nvPicPr>
          <p:blipFill>
            <a:blip r:embed="rId3"/>
            <a:srcRect/>
            <a:stretch>
              <a:fillRect/>
            </a:stretch>
          </p:blipFill>
          <p:spPr bwMode="auto">
            <a:xfrm>
              <a:off x="384" y="2496"/>
              <a:ext cx="1680" cy="1397"/>
            </a:xfrm>
            <a:prstGeom prst="rect">
              <a:avLst/>
            </a:prstGeom>
            <a:noFill/>
            <a:ln w="25400">
              <a:solidFill>
                <a:schemeClr val="bg2"/>
              </a:solidFill>
              <a:miter lim="800000"/>
              <a:headEnd/>
              <a:tailEnd/>
            </a:ln>
          </p:spPr>
        </p:pic>
        <p:sp>
          <p:nvSpPr>
            <p:cNvPr id="42002" name="Text Box 16"/>
            <p:cNvSpPr txBox="1">
              <a:spLocks noChangeArrowheads="1"/>
            </p:cNvSpPr>
            <p:nvPr/>
          </p:nvSpPr>
          <p:spPr bwMode="auto">
            <a:xfrm>
              <a:off x="576" y="2496"/>
              <a:ext cx="662" cy="137"/>
            </a:xfrm>
            <a:prstGeom prst="rect">
              <a:avLst/>
            </a:prstGeom>
            <a:noFill/>
            <a:ln w="9525">
              <a:noFill/>
              <a:miter lim="800000"/>
              <a:headEnd/>
              <a:tailEnd/>
            </a:ln>
          </p:spPr>
          <p:txBody>
            <a:bodyPr>
              <a:spAutoFit/>
            </a:bodyPr>
            <a:lstStyle/>
            <a:p>
              <a:pPr eaLnBrk="0" hangingPunct="0"/>
              <a:r>
                <a:rPr lang="de-CH" sz="1400" b="0" baseline="0">
                  <a:solidFill>
                    <a:schemeClr val="tx1"/>
                  </a:solidFill>
                  <a:latin typeface="Calibri"/>
                  <a:cs typeface="Calibri"/>
                </a:rPr>
                <a:t>photon flux</a:t>
              </a:r>
              <a:endParaRPr lang="en-US" sz="1400" b="0" baseline="0">
                <a:solidFill>
                  <a:schemeClr val="tx1"/>
                </a:solidFill>
                <a:latin typeface="Calibri"/>
                <a:cs typeface="Calibri"/>
              </a:endParaRPr>
            </a:p>
          </p:txBody>
        </p:sp>
        <p:sp>
          <p:nvSpPr>
            <p:cNvPr id="42003" name="Text Box 19"/>
            <p:cNvSpPr txBox="1">
              <a:spLocks noChangeArrowheads="1"/>
            </p:cNvSpPr>
            <p:nvPr/>
          </p:nvSpPr>
          <p:spPr bwMode="auto">
            <a:xfrm>
              <a:off x="720" y="2691"/>
              <a:ext cx="144" cy="138"/>
            </a:xfrm>
            <a:prstGeom prst="rect">
              <a:avLst/>
            </a:prstGeom>
            <a:noFill/>
            <a:ln w="9525">
              <a:noFill/>
              <a:miter lim="800000"/>
              <a:headEnd/>
              <a:tailEnd/>
            </a:ln>
          </p:spPr>
          <p:txBody>
            <a:bodyPr wrap="none">
              <a:spAutoFit/>
            </a:bodyPr>
            <a:lstStyle/>
            <a:p>
              <a:pPr eaLnBrk="0" hangingPunct="0"/>
              <a:r>
                <a:rPr lang="de-CH" sz="1400" b="0" i="1" baseline="0">
                  <a:solidFill>
                    <a:schemeClr val="tx1"/>
                  </a:solidFill>
                  <a:latin typeface="Calibri"/>
                  <a:cs typeface="Calibri"/>
                </a:rPr>
                <a:t>a</a:t>
              </a:r>
              <a:endParaRPr lang="en-US" sz="1400" b="0" i="1" baseline="0">
                <a:solidFill>
                  <a:schemeClr val="tx1"/>
                </a:solidFill>
                <a:latin typeface="Calibri"/>
                <a:cs typeface="Calibri"/>
              </a:endParaRPr>
            </a:p>
          </p:txBody>
        </p:sp>
        <p:sp>
          <p:nvSpPr>
            <p:cNvPr id="42004" name="Line 22"/>
            <p:cNvSpPr>
              <a:spLocks noChangeShapeType="1"/>
            </p:cNvSpPr>
            <p:nvPr/>
          </p:nvSpPr>
          <p:spPr bwMode="auto">
            <a:xfrm flipV="1">
              <a:off x="624" y="2880"/>
              <a:ext cx="144" cy="240"/>
            </a:xfrm>
            <a:prstGeom prst="line">
              <a:avLst/>
            </a:prstGeom>
            <a:noFill/>
            <a:ln w="9525">
              <a:solidFill>
                <a:schemeClr val="tx1"/>
              </a:solidFill>
              <a:round/>
              <a:headEnd/>
              <a:tailEnd/>
            </a:ln>
          </p:spPr>
          <p:txBody>
            <a:bodyPr/>
            <a:lstStyle/>
            <a:p>
              <a:endParaRPr lang="en-US">
                <a:latin typeface="Calibri"/>
                <a:cs typeface="Calibri"/>
              </a:endParaRPr>
            </a:p>
          </p:txBody>
        </p:sp>
        <p:sp>
          <p:nvSpPr>
            <p:cNvPr id="42005" name="Line 23"/>
            <p:cNvSpPr>
              <a:spLocks noChangeShapeType="1"/>
            </p:cNvSpPr>
            <p:nvPr/>
          </p:nvSpPr>
          <p:spPr bwMode="auto">
            <a:xfrm flipV="1">
              <a:off x="672" y="2880"/>
              <a:ext cx="144" cy="480"/>
            </a:xfrm>
            <a:prstGeom prst="line">
              <a:avLst/>
            </a:prstGeom>
            <a:noFill/>
            <a:ln w="9525">
              <a:solidFill>
                <a:schemeClr val="tx1"/>
              </a:solidFill>
              <a:round/>
              <a:headEnd/>
              <a:tailEnd/>
            </a:ln>
          </p:spPr>
          <p:txBody>
            <a:bodyPr/>
            <a:lstStyle/>
            <a:p>
              <a:endParaRPr lang="en-US">
                <a:latin typeface="Calibri"/>
                <a:cs typeface="Calibri"/>
              </a:endParaRPr>
            </a:p>
          </p:txBody>
        </p:sp>
        <p:sp>
          <p:nvSpPr>
            <p:cNvPr id="42006" name="Line 24"/>
            <p:cNvSpPr>
              <a:spLocks noChangeShapeType="1"/>
            </p:cNvSpPr>
            <p:nvPr/>
          </p:nvSpPr>
          <p:spPr bwMode="auto">
            <a:xfrm>
              <a:off x="864" y="2880"/>
              <a:ext cx="48" cy="192"/>
            </a:xfrm>
            <a:prstGeom prst="line">
              <a:avLst/>
            </a:prstGeom>
            <a:noFill/>
            <a:ln w="9525">
              <a:solidFill>
                <a:schemeClr val="tx1"/>
              </a:solidFill>
              <a:round/>
              <a:headEnd/>
              <a:tailEnd/>
            </a:ln>
          </p:spPr>
          <p:txBody>
            <a:bodyPr/>
            <a:lstStyle/>
            <a:p>
              <a:endParaRPr lang="en-US">
                <a:latin typeface="Calibri"/>
                <a:cs typeface="Calibri"/>
              </a:endParaRPr>
            </a:p>
          </p:txBody>
        </p:sp>
      </p:grpSp>
      <p:grpSp>
        <p:nvGrpSpPr>
          <p:cNvPr id="41990" name="Group 28"/>
          <p:cNvGrpSpPr>
            <a:grpSpLocks/>
          </p:cNvGrpSpPr>
          <p:nvPr/>
        </p:nvGrpSpPr>
        <p:grpSpPr bwMode="auto">
          <a:xfrm>
            <a:off x="828675" y="1268413"/>
            <a:ext cx="3311525" cy="3130550"/>
            <a:chOff x="384" y="480"/>
            <a:chExt cx="1682" cy="1590"/>
          </a:xfrm>
        </p:grpSpPr>
        <p:pic>
          <p:nvPicPr>
            <p:cNvPr id="41995" name="Picture 7" descr="spekt1"/>
            <p:cNvPicPr>
              <a:picLocks noChangeAspect="1" noChangeArrowheads="1"/>
            </p:cNvPicPr>
            <p:nvPr/>
          </p:nvPicPr>
          <p:blipFill>
            <a:blip r:embed="rId4"/>
            <a:srcRect/>
            <a:stretch>
              <a:fillRect/>
            </a:stretch>
          </p:blipFill>
          <p:spPr bwMode="auto">
            <a:xfrm>
              <a:off x="384" y="480"/>
              <a:ext cx="1682" cy="1590"/>
            </a:xfrm>
            <a:prstGeom prst="rect">
              <a:avLst/>
            </a:prstGeom>
            <a:noFill/>
            <a:ln w="25400">
              <a:solidFill>
                <a:schemeClr val="bg2"/>
              </a:solidFill>
              <a:miter lim="800000"/>
              <a:headEnd/>
              <a:tailEnd/>
            </a:ln>
          </p:spPr>
        </p:pic>
        <p:sp>
          <p:nvSpPr>
            <p:cNvPr id="41996" name="Text Box 15"/>
            <p:cNvSpPr txBox="1">
              <a:spLocks noChangeArrowheads="1"/>
            </p:cNvSpPr>
            <p:nvPr/>
          </p:nvSpPr>
          <p:spPr bwMode="auto">
            <a:xfrm>
              <a:off x="576" y="483"/>
              <a:ext cx="521" cy="156"/>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photon flux</a:t>
              </a:r>
              <a:endParaRPr lang="en-US" sz="1400" b="0" baseline="0">
                <a:solidFill>
                  <a:schemeClr val="tx1"/>
                </a:solidFill>
                <a:latin typeface="Calibri"/>
                <a:cs typeface="Calibri"/>
              </a:endParaRPr>
            </a:p>
          </p:txBody>
        </p:sp>
        <p:sp>
          <p:nvSpPr>
            <p:cNvPr id="41997" name="Text Box 18"/>
            <p:cNvSpPr txBox="1">
              <a:spLocks noChangeArrowheads="1"/>
            </p:cNvSpPr>
            <p:nvPr/>
          </p:nvSpPr>
          <p:spPr bwMode="auto">
            <a:xfrm>
              <a:off x="720" y="723"/>
              <a:ext cx="163" cy="156"/>
            </a:xfrm>
            <a:prstGeom prst="rect">
              <a:avLst/>
            </a:prstGeom>
            <a:noFill/>
            <a:ln w="9525">
              <a:noFill/>
              <a:miter lim="800000"/>
              <a:headEnd/>
              <a:tailEnd/>
            </a:ln>
          </p:spPr>
          <p:txBody>
            <a:bodyPr wrap="none">
              <a:spAutoFit/>
            </a:bodyPr>
            <a:lstStyle/>
            <a:p>
              <a:pPr eaLnBrk="0" hangingPunct="0"/>
              <a:r>
                <a:rPr lang="de-CH" sz="1400" b="0" i="1" baseline="0">
                  <a:solidFill>
                    <a:schemeClr val="tx1"/>
                  </a:solidFill>
                  <a:latin typeface="Calibri"/>
                  <a:cs typeface="Calibri"/>
                </a:rPr>
                <a:t>a</a:t>
              </a:r>
              <a:endParaRPr lang="en-US" sz="1400" b="0" i="1" baseline="0">
                <a:solidFill>
                  <a:schemeClr val="tx1"/>
                </a:solidFill>
                <a:latin typeface="Calibri"/>
                <a:cs typeface="Calibri"/>
              </a:endParaRPr>
            </a:p>
          </p:txBody>
        </p:sp>
        <p:sp>
          <p:nvSpPr>
            <p:cNvPr id="41998" name="Line 20"/>
            <p:cNvSpPr>
              <a:spLocks noChangeShapeType="1"/>
            </p:cNvSpPr>
            <p:nvPr/>
          </p:nvSpPr>
          <p:spPr bwMode="auto">
            <a:xfrm flipV="1">
              <a:off x="720" y="912"/>
              <a:ext cx="96" cy="624"/>
            </a:xfrm>
            <a:prstGeom prst="line">
              <a:avLst/>
            </a:prstGeom>
            <a:noFill/>
            <a:ln w="9525">
              <a:solidFill>
                <a:schemeClr val="tx1"/>
              </a:solidFill>
              <a:round/>
              <a:headEnd/>
              <a:tailEnd/>
            </a:ln>
          </p:spPr>
          <p:txBody>
            <a:bodyPr/>
            <a:lstStyle/>
            <a:p>
              <a:endParaRPr lang="en-US">
                <a:latin typeface="Calibri"/>
                <a:cs typeface="Calibri"/>
              </a:endParaRPr>
            </a:p>
          </p:txBody>
        </p:sp>
        <p:sp>
          <p:nvSpPr>
            <p:cNvPr id="41999" name="Line 21"/>
            <p:cNvSpPr>
              <a:spLocks noChangeShapeType="1"/>
            </p:cNvSpPr>
            <p:nvPr/>
          </p:nvSpPr>
          <p:spPr bwMode="auto">
            <a:xfrm flipV="1">
              <a:off x="864" y="912"/>
              <a:ext cx="0" cy="96"/>
            </a:xfrm>
            <a:prstGeom prst="line">
              <a:avLst/>
            </a:prstGeom>
            <a:noFill/>
            <a:ln w="9525">
              <a:solidFill>
                <a:schemeClr val="tx1"/>
              </a:solidFill>
              <a:round/>
              <a:headEnd/>
              <a:tailEnd/>
            </a:ln>
          </p:spPr>
          <p:txBody>
            <a:bodyPr/>
            <a:lstStyle/>
            <a:p>
              <a:endParaRPr lang="en-US">
                <a:latin typeface="Calibri"/>
                <a:cs typeface="Calibri"/>
              </a:endParaRPr>
            </a:p>
          </p:txBody>
        </p:sp>
        <p:sp>
          <p:nvSpPr>
            <p:cNvPr id="42000" name="Line 25"/>
            <p:cNvSpPr>
              <a:spLocks noChangeShapeType="1"/>
            </p:cNvSpPr>
            <p:nvPr/>
          </p:nvSpPr>
          <p:spPr bwMode="auto">
            <a:xfrm flipV="1">
              <a:off x="576" y="912"/>
              <a:ext cx="192" cy="384"/>
            </a:xfrm>
            <a:prstGeom prst="line">
              <a:avLst/>
            </a:prstGeom>
            <a:noFill/>
            <a:ln w="9525">
              <a:solidFill>
                <a:schemeClr val="tx1"/>
              </a:solidFill>
              <a:round/>
              <a:headEnd/>
              <a:tailEnd/>
            </a:ln>
          </p:spPr>
          <p:txBody>
            <a:bodyPr/>
            <a:lstStyle/>
            <a:p>
              <a:endParaRPr lang="en-US">
                <a:latin typeface="Calibri"/>
                <a:cs typeface="Calibri"/>
              </a:endParaRPr>
            </a:p>
          </p:txBody>
        </p:sp>
      </p:grpSp>
      <p:sp>
        <p:nvSpPr>
          <p:cNvPr id="41991" name="Rectangle 26"/>
          <p:cNvSpPr>
            <a:spLocks noGrp="1" noChangeArrowheads="1"/>
          </p:cNvSpPr>
          <p:nvPr>
            <p:ph type="title"/>
          </p:nvPr>
        </p:nvSpPr>
        <p:spPr/>
        <p:txBody>
          <a:bodyPr/>
          <a:lstStyle/>
          <a:p>
            <a:pPr eaLnBrk="1" hangingPunct="1"/>
            <a:r>
              <a:rPr lang="en-US" dirty="0">
                <a:latin typeface="Calibri"/>
                <a:cs typeface="Calibri"/>
              </a:rPr>
              <a:t>Generation – Materials and Electron energy</a:t>
            </a:r>
          </a:p>
        </p:txBody>
      </p:sp>
      <p:sp>
        <p:nvSpPr>
          <p:cNvPr id="41992" name="Text Box 29"/>
          <p:cNvSpPr txBox="1">
            <a:spLocks noChangeArrowheads="1"/>
          </p:cNvSpPr>
          <p:nvPr/>
        </p:nvSpPr>
        <p:spPr bwMode="auto">
          <a:xfrm rot="1869167">
            <a:off x="6176963" y="3716338"/>
            <a:ext cx="700087" cy="304800"/>
          </a:xfrm>
          <a:prstGeom prst="rect">
            <a:avLst/>
          </a:prstGeom>
          <a:noFill/>
          <a:ln w="9525">
            <a:noFill/>
            <a:miter lim="800000"/>
            <a:headEnd/>
            <a:tailEnd/>
          </a:ln>
        </p:spPr>
        <p:txBody>
          <a:bodyPr wrap="none">
            <a:spAutoFit/>
          </a:bodyPr>
          <a:lstStyle/>
          <a:p>
            <a:r>
              <a:rPr lang="en-US" sz="1400" baseline="0">
                <a:latin typeface="Calibri"/>
                <a:cs typeface="Calibri"/>
              </a:rPr>
              <a:t>100 kV</a:t>
            </a:r>
          </a:p>
        </p:txBody>
      </p:sp>
      <p:sp>
        <p:nvSpPr>
          <p:cNvPr id="41993" name="Text Box 30"/>
          <p:cNvSpPr txBox="1">
            <a:spLocks noChangeArrowheads="1"/>
          </p:cNvSpPr>
          <p:nvPr/>
        </p:nvSpPr>
        <p:spPr bwMode="auto">
          <a:xfrm rot="1869167">
            <a:off x="6525856" y="3476725"/>
            <a:ext cx="697627" cy="307777"/>
          </a:xfrm>
          <a:prstGeom prst="rect">
            <a:avLst/>
          </a:prstGeom>
          <a:noFill/>
          <a:ln w="9525">
            <a:noFill/>
            <a:miter lim="800000"/>
            <a:headEnd/>
            <a:tailEnd/>
          </a:ln>
        </p:spPr>
        <p:txBody>
          <a:bodyPr wrap="none">
            <a:spAutoFit/>
          </a:bodyPr>
          <a:lstStyle/>
          <a:p>
            <a:r>
              <a:rPr lang="en-US" sz="1400" baseline="0">
                <a:latin typeface="Calibri"/>
                <a:cs typeface="Calibri"/>
              </a:rPr>
              <a:t>150 kV</a:t>
            </a:r>
          </a:p>
        </p:txBody>
      </p:sp>
      <p:sp>
        <p:nvSpPr>
          <p:cNvPr id="41994" name="Text Box 31"/>
          <p:cNvSpPr txBox="1">
            <a:spLocks noChangeArrowheads="1"/>
          </p:cNvSpPr>
          <p:nvPr/>
        </p:nvSpPr>
        <p:spPr bwMode="auto">
          <a:xfrm rot="1869167">
            <a:off x="7003693" y="3279875"/>
            <a:ext cx="697627" cy="307777"/>
          </a:xfrm>
          <a:prstGeom prst="rect">
            <a:avLst/>
          </a:prstGeom>
          <a:noFill/>
          <a:ln w="9525">
            <a:noFill/>
            <a:miter lim="800000"/>
            <a:headEnd/>
            <a:tailEnd/>
          </a:ln>
        </p:spPr>
        <p:txBody>
          <a:bodyPr wrap="none">
            <a:spAutoFit/>
          </a:bodyPr>
          <a:lstStyle/>
          <a:p>
            <a:r>
              <a:rPr lang="en-US" sz="1400" baseline="0">
                <a:latin typeface="Calibri"/>
                <a:cs typeface="Calibri"/>
              </a:rPr>
              <a:t>200 kV</a:t>
            </a:r>
          </a:p>
        </p:txBody>
      </p:sp>
      <p:sp>
        <p:nvSpPr>
          <p:cNvPr id="2" name="Slide Number Placeholder 1">
            <a:extLst>
              <a:ext uri="{FF2B5EF4-FFF2-40B4-BE49-F238E27FC236}">
                <a16:creationId xmlns:a16="http://schemas.microsoft.com/office/drawing/2014/main" id="{F3CC47EF-1B69-E544-8903-B64FFFD12954}"/>
              </a:ext>
            </a:extLst>
          </p:cNvPr>
          <p:cNvSpPr>
            <a:spLocks noGrp="1"/>
          </p:cNvSpPr>
          <p:nvPr>
            <p:ph type="sldNum" sz="quarter" idx="4"/>
          </p:nvPr>
        </p:nvSpPr>
        <p:spPr/>
        <p:txBody>
          <a:bodyPr/>
          <a:lstStyle/>
          <a:p>
            <a:fld id="{79594931-7310-8546-9CE2-0B8C244628BE}" type="slidenum">
              <a:rPr lang="en-US" smtClean="0"/>
              <a:pPr/>
              <a:t>19</a:t>
            </a:fld>
            <a:endParaRPr lang="en-US"/>
          </a:p>
        </p:txBody>
      </p:sp>
    </p:spTree>
    <p:extLst>
      <p:ext uri="{BB962C8B-B14F-4D97-AF65-F5344CB8AC3E}">
        <p14:creationId xmlns:p14="http://schemas.microsoft.com/office/powerpoint/2010/main" val="134728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4294967295"/>
          </p:nvPr>
        </p:nvSpPr>
        <p:spPr>
          <a:xfrm>
            <a:off x="539750" y="1340768"/>
            <a:ext cx="8353425" cy="5214938"/>
          </a:xfrm>
        </p:spPr>
        <p:txBody>
          <a:bodyPr/>
          <a:lstStyle/>
          <a:p>
            <a:pPr eaLnBrk="1" hangingPunct="1">
              <a:lnSpc>
                <a:spcPct val="100000"/>
              </a:lnSpc>
              <a:spcBef>
                <a:spcPts val="300"/>
              </a:spcBef>
              <a:buNone/>
            </a:pPr>
            <a:r>
              <a:rPr lang="en-US" sz="2800" dirty="0">
                <a:solidFill>
                  <a:schemeClr val="tx1">
                    <a:lumMod val="75000"/>
                    <a:lumOff val="25000"/>
                  </a:schemeClr>
                </a:solidFill>
                <a:latin typeface="Calibri"/>
                <a:cs typeface="Calibri"/>
              </a:rPr>
              <a:t>Handouts + Exercises </a:t>
            </a:r>
          </a:p>
          <a:p>
            <a:pPr>
              <a:spcBef>
                <a:spcPts val="300"/>
              </a:spcBef>
              <a:buNone/>
            </a:pPr>
            <a:r>
              <a:rPr lang="en-US" dirty="0">
                <a:solidFill>
                  <a:schemeClr val="tx1">
                    <a:lumMod val="75000"/>
                    <a:lumOff val="25000"/>
                  </a:schemeClr>
                </a:solidFill>
                <a:latin typeface="Calibri"/>
                <a:cs typeface="Calibri"/>
                <a:hlinkClick r:id="rId3"/>
              </a:rPr>
              <a:t>https://moodle-app2.let.ethz.ch/course/view.php?id=11546</a:t>
            </a:r>
            <a:endParaRPr lang="en-US" dirty="0">
              <a:solidFill>
                <a:schemeClr val="tx1">
                  <a:lumMod val="75000"/>
                  <a:lumOff val="25000"/>
                </a:schemeClr>
              </a:solidFill>
              <a:latin typeface="Calibri"/>
              <a:cs typeface="Calibri"/>
            </a:endParaRPr>
          </a:p>
          <a:p>
            <a:pPr eaLnBrk="1" hangingPunct="1">
              <a:lnSpc>
                <a:spcPct val="100000"/>
              </a:lnSpc>
              <a:spcBef>
                <a:spcPts val="300"/>
              </a:spcBef>
              <a:buNone/>
            </a:pPr>
            <a:endParaRPr lang="en-US" sz="2800" dirty="0">
              <a:solidFill>
                <a:schemeClr val="tx1">
                  <a:lumMod val="75000"/>
                  <a:lumOff val="25000"/>
                </a:schemeClr>
              </a:solidFill>
              <a:latin typeface="Calibri"/>
              <a:cs typeface="Calibri"/>
            </a:endParaRPr>
          </a:p>
          <a:p>
            <a:pPr eaLnBrk="1" hangingPunct="1">
              <a:lnSpc>
                <a:spcPct val="100000"/>
              </a:lnSpc>
              <a:spcBef>
                <a:spcPts val="300"/>
              </a:spcBef>
              <a:buNone/>
            </a:pPr>
            <a:r>
              <a:rPr lang="en-US" sz="2800" dirty="0">
                <a:solidFill>
                  <a:schemeClr val="tx1">
                    <a:lumMod val="75000"/>
                    <a:lumOff val="25000"/>
                  </a:schemeClr>
                </a:solidFill>
                <a:latin typeface="Calibri"/>
                <a:cs typeface="Calibri"/>
              </a:rPr>
              <a:t>Book </a:t>
            </a:r>
          </a:p>
          <a:p>
            <a:pPr eaLnBrk="1" hangingPunct="1">
              <a:lnSpc>
                <a:spcPct val="100000"/>
              </a:lnSpc>
              <a:spcBef>
                <a:spcPts val="300"/>
              </a:spcBef>
              <a:buNone/>
            </a:pPr>
            <a:r>
              <a:rPr lang="en-US" dirty="0">
                <a:solidFill>
                  <a:schemeClr val="tx1">
                    <a:lumMod val="75000"/>
                    <a:lumOff val="25000"/>
                  </a:schemeClr>
                </a:solidFill>
                <a:latin typeface="Calibri"/>
                <a:cs typeface="Calibri"/>
              </a:rPr>
              <a:t>Introduction to Medical Imaging </a:t>
            </a:r>
          </a:p>
          <a:p>
            <a:pPr eaLnBrk="1" hangingPunct="1">
              <a:lnSpc>
                <a:spcPct val="100000"/>
              </a:lnSpc>
              <a:spcBef>
                <a:spcPts val="300"/>
              </a:spcBef>
              <a:buNone/>
            </a:pPr>
            <a:r>
              <a:rPr lang="en-US" dirty="0">
                <a:solidFill>
                  <a:schemeClr val="tx1">
                    <a:lumMod val="75000"/>
                    <a:lumOff val="25000"/>
                  </a:schemeClr>
                </a:solidFill>
                <a:latin typeface="Calibri"/>
                <a:cs typeface="Calibri"/>
              </a:rPr>
              <a:t>Cambridge University Press</a:t>
            </a:r>
          </a:p>
          <a:p>
            <a:pPr eaLnBrk="1" hangingPunct="1">
              <a:lnSpc>
                <a:spcPct val="100000"/>
              </a:lnSpc>
              <a:spcBef>
                <a:spcPts val="300"/>
              </a:spcBef>
              <a:buNone/>
            </a:pPr>
            <a:r>
              <a:rPr lang="en-US" dirty="0">
                <a:solidFill>
                  <a:schemeClr val="tx1">
                    <a:lumMod val="75000"/>
                    <a:lumOff val="25000"/>
                  </a:schemeClr>
                </a:solidFill>
                <a:latin typeface="Calibri"/>
                <a:cs typeface="Calibri"/>
              </a:rPr>
              <a:t>Nadine Barrie Smith, Andrew Webb</a:t>
            </a:r>
          </a:p>
          <a:p>
            <a:pPr eaLnBrk="1" hangingPunct="1">
              <a:lnSpc>
                <a:spcPct val="100000"/>
              </a:lnSpc>
              <a:spcBef>
                <a:spcPts val="300"/>
              </a:spcBef>
              <a:buNone/>
            </a:pPr>
            <a:r>
              <a:rPr lang="en-US" dirty="0">
                <a:solidFill>
                  <a:schemeClr val="tx1">
                    <a:lumMod val="75000"/>
                    <a:lumOff val="25000"/>
                  </a:schemeClr>
                </a:solidFill>
                <a:latin typeface="Calibri"/>
                <a:cs typeface="Calibri"/>
                <a:hlinkClick r:id="rId4"/>
              </a:rPr>
              <a:t>www.library.ethz.ch</a:t>
            </a:r>
            <a:r>
              <a:rPr lang="en-US" dirty="0">
                <a:solidFill>
                  <a:schemeClr val="tx1">
                    <a:lumMod val="75000"/>
                    <a:lumOff val="25000"/>
                  </a:schemeClr>
                </a:solidFill>
                <a:latin typeface="Calibri"/>
                <a:cs typeface="Calibri"/>
              </a:rPr>
              <a:t> </a:t>
            </a:r>
            <a:r>
              <a:rPr lang="en-US" b="0" dirty="0">
                <a:solidFill>
                  <a:schemeClr val="tx1">
                    <a:lumMod val="75000"/>
                    <a:lumOff val="25000"/>
                  </a:schemeClr>
                </a:solidFill>
                <a:latin typeface="Wingdings"/>
                <a:ea typeface="Wingdings"/>
                <a:cs typeface="Wingdings"/>
                <a:sym typeface="Wingdings"/>
              </a:rPr>
              <a:t></a:t>
            </a:r>
            <a:r>
              <a:rPr lang="en-US" b="0" dirty="0">
                <a:solidFill>
                  <a:schemeClr val="tx1">
                    <a:lumMod val="75000"/>
                    <a:lumOff val="25000"/>
                  </a:schemeClr>
                </a:solidFill>
                <a:latin typeface="Calibri"/>
                <a:ea typeface="Wingdings"/>
                <a:cs typeface="Calibri"/>
                <a:sym typeface="Wingdings"/>
              </a:rPr>
              <a:t> online access</a:t>
            </a:r>
            <a:endParaRPr lang="en-US" b="0" dirty="0">
              <a:solidFill>
                <a:schemeClr val="tx1">
                  <a:lumMod val="75000"/>
                  <a:lumOff val="25000"/>
                </a:schemeClr>
              </a:solidFill>
              <a:latin typeface="Calibri"/>
              <a:cs typeface="Calibri"/>
            </a:endParaRPr>
          </a:p>
          <a:p>
            <a:pPr eaLnBrk="1" hangingPunct="1">
              <a:lnSpc>
                <a:spcPct val="100000"/>
              </a:lnSpc>
              <a:spcBef>
                <a:spcPts val="300"/>
              </a:spcBef>
              <a:buNone/>
            </a:pPr>
            <a:endParaRPr lang="en-US" dirty="0">
              <a:solidFill>
                <a:schemeClr val="tx1">
                  <a:lumMod val="75000"/>
                  <a:lumOff val="25000"/>
                </a:schemeClr>
              </a:solidFill>
              <a:latin typeface="Calibri"/>
              <a:cs typeface="Calibri"/>
            </a:endParaRPr>
          </a:p>
          <a:p>
            <a:pPr eaLnBrk="1" hangingPunct="1">
              <a:lnSpc>
                <a:spcPct val="100000"/>
              </a:lnSpc>
              <a:spcBef>
                <a:spcPts val="300"/>
              </a:spcBef>
              <a:buNone/>
            </a:pPr>
            <a:endParaRPr lang="en-US" dirty="0">
              <a:solidFill>
                <a:schemeClr val="tx1">
                  <a:lumMod val="75000"/>
                  <a:lumOff val="25000"/>
                </a:schemeClr>
              </a:solidFill>
              <a:latin typeface="Calibri"/>
              <a:cs typeface="Calibri"/>
            </a:endParaRPr>
          </a:p>
          <a:p>
            <a:pPr eaLnBrk="1" hangingPunct="1">
              <a:lnSpc>
                <a:spcPct val="100000"/>
              </a:lnSpc>
              <a:spcBef>
                <a:spcPts val="300"/>
              </a:spcBef>
              <a:buNone/>
            </a:pPr>
            <a:endParaRPr lang="en-US" dirty="0">
              <a:solidFill>
                <a:schemeClr val="tx1">
                  <a:lumMod val="75000"/>
                  <a:lumOff val="25000"/>
                </a:schemeClr>
              </a:solidFill>
              <a:latin typeface="Calibri"/>
              <a:cs typeface="Calibri"/>
            </a:endParaRPr>
          </a:p>
        </p:txBody>
      </p:sp>
      <p:sp>
        <p:nvSpPr>
          <p:cNvPr id="10243" name="Rectangle 3"/>
          <p:cNvSpPr>
            <a:spLocks noGrp="1" noChangeArrowheads="1"/>
          </p:cNvSpPr>
          <p:nvPr>
            <p:ph type="title"/>
          </p:nvPr>
        </p:nvSpPr>
        <p:spPr/>
        <p:txBody>
          <a:bodyPr/>
          <a:lstStyle/>
          <a:p>
            <a:pPr eaLnBrk="1" hangingPunct="1"/>
            <a:r>
              <a:rPr lang="en-US" dirty="0">
                <a:latin typeface="Calibri"/>
                <a:cs typeface="Calibri"/>
              </a:rPr>
              <a:t>Lecture notes</a:t>
            </a:r>
          </a:p>
        </p:txBody>
      </p:sp>
      <p:pic>
        <p:nvPicPr>
          <p:cNvPr id="3" name="Picture 2"/>
          <p:cNvPicPr>
            <a:picLocks noChangeAspect="1"/>
          </p:cNvPicPr>
          <p:nvPr/>
        </p:nvPicPr>
        <p:blipFill>
          <a:blip r:embed="rId5"/>
          <a:stretch>
            <a:fillRect/>
          </a:stretch>
        </p:blipFill>
        <p:spPr>
          <a:xfrm rot="373286">
            <a:off x="5598961" y="2757276"/>
            <a:ext cx="2391747" cy="3135670"/>
          </a:xfrm>
          <a:prstGeom prst="rect">
            <a:avLst/>
          </a:prstGeom>
          <a:effectLst>
            <a:outerShdw blurRad="101600" dist="76200" dir="2700000" algn="tl" rotWithShape="0">
              <a:srgbClr val="000000">
                <a:alpha val="43000"/>
              </a:srgbClr>
            </a:outerShdw>
          </a:effectLst>
        </p:spPr>
      </p:pic>
      <p:sp>
        <p:nvSpPr>
          <p:cNvPr id="2" name="Slide Number Placeholder 1">
            <a:extLst>
              <a:ext uri="{FF2B5EF4-FFF2-40B4-BE49-F238E27FC236}">
                <a16:creationId xmlns:a16="http://schemas.microsoft.com/office/drawing/2014/main" id="{C4DF02FC-EC25-C040-8B6E-CB65320EDA2A}"/>
              </a:ext>
            </a:extLst>
          </p:cNvPr>
          <p:cNvSpPr>
            <a:spLocks noGrp="1"/>
          </p:cNvSpPr>
          <p:nvPr>
            <p:ph type="sldNum" sz="quarter" idx="4"/>
          </p:nvPr>
        </p:nvSpPr>
        <p:spPr/>
        <p:txBody>
          <a:bodyPr/>
          <a:lstStyle/>
          <a:p>
            <a:fld id="{79594931-7310-8546-9CE2-0B8C244628BE}" type="slidenum">
              <a:rPr lang="en-US" smtClean="0"/>
              <a:pPr/>
              <a:t>2</a:t>
            </a:fld>
            <a:endParaRPr lang="en-US"/>
          </a:p>
        </p:txBody>
      </p:sp>
    </p:spTree>
    <p:extLst>
      <p:ext uri="{BB962C8B-B14F-4D97-AF65-F5344CB8AC3E}">
        <p14:creationId xmlns:p14="http://schemas.microsoft.com/office/powerpoint/2010/main" val="691602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9238" y="2030406"/>
            <a:ext cx="1343638" cy="3094693"/>
          </a:xfrm>
          <a:prstGeom prst="rect">
            <a:avLst/>
          </a:prstGeom>
          <a:noFill/>
        </p:spPr>
        <p:txBody>
          <a:bodyPr wrap="none" rtlCol="0">
            <a:spAutoFit/>
          </a:bodyPr>
          <a:lstStyle/>
          <a:p>
            <a:r>
              <a:rPr lang="en-US" sz="19510" dirty="0">
                <a:solidFill>
                  <a:schemeClr val="bg1">
                    <a:lumMod val="95000"/>
                  </a:schemeClr>
                </a:solidFill>
                <a:latin typeface="Calibri"/>
                <a:cs typeface="Calibri"/>
              </a:rPr>
              <a:t>?</a:t>
            </a:r>
          </a:p>
        </p:txBody>
      </p:sp>
      <p:sp>
        <p:nvSpPr>
          <p:cNvPr id="5" name="Rectangle 4">
            <a:extLst>
              <a:ext uri="{FF2B5EF4-FFF2-40B4-BE49-F238E27FC236}">
                <a16:creationId xmlns:a16="http://schemas.microsoft.com/office/drawing/2014/main" id="{FC1E3A48-3EDC-D04C-A15B-4AADC442B2AA}"/>
              </a:ext>
            </a:extLst>
          </p:cNvPr>
          <p:cNvSpPr/>
          <p:nvPr/>
        </p:nvSpPr>
        <p:spPr>
          <a:xfrm>
            <a:off x="356529" y="1508679"/>
            <a:ext cx="7959888" cy="2278060"/>
          </a:xfrm>
          <a:prstGeom prst="rect">
            <a:avLst/>
          </a:prstGeom>
        </p:spPr>
        <p:txBody>
          <a:bodyPr wrap="square">
            <a:spAutoFit/>
          </a:bodyPr>
          <a:lstStyle/>
          <a:p>
            <a:r>
              <a:rPr lang="en-US" sz="1801" b="1" dirty="0">
                <a:solidFill>
                  <a:srgbClr val="1269B0"/>
                </a:solidFill>
                <a:latin typeface="Calibri" panose="020F0502020204030204" pitchFamily="34" charset="0"/>
                <a:cs typeface="Calibri" panose="020F0502020204030204" pitchFamily="34" charset="0"/>
              </a:rPr>
              <a:t>Imagine the anode material is changed from a thick to a very thin structure (consisting of a single atomic layer) - how would the spectrum shown change? </a:t>
            </a:r>
          </a:p>
          <a:p>
            <a:endParaRPr lang="en-US" sz="1351" b="1" dirty="0">
              <a:solidFill>
                <a:srgbClr val="1269B0"/>
              </a:solidFill>
              <a:latin typeface="Calibri" panose="020F0502020204030204" pitchFamily="34" charset="0"/>
              <a:cs typeface="Calibri" panose="020F0502020204030204" pitchFamily="34" charset="0"/>
            </a:endParaRPr>
          </a:p>
          <a:p>
            <a:endParaRPr lang="en-US" sz="1351" b="1" dirty="0">
              <a:solidFill>
                <a:srgbClr val="1269B0"/>
              </a:solidFill>
              <a:latin typeface="Calibri" panose="020F0502020204030204" pitchFamily="34" charset="0"/>
              <a:cs typeface="Calibri" panose="020F0502020204030204" pitchFamily="34" charset="0"/>
            </a:endParaRPr>
          </a:p>
          <a:p>
            <a:pPr>
              <a:spcAft>
                <a:spcPts val="600"/>
              </a:spcAft>
            </a:pPr>
            <a:r>
              <a:rPr lang="en-US" sz="1351" b="1" dirty="0">
                <a:solidFill>
                  <a:srgbClr val="1269B0"/>
                </a:solidFill>
                <a:latin typeface="Calibri" panose="020F0502020204030204" pitchFamily="34" charset="0"/>
                <a:cs typeface="Calibri" panose="020F0502020204030204" pitchFamily="34" charset="0"/>
              </a:rPr>
              <a:t>• </a:t>
            </a:r>
            <a:r>
              <a:rPr lang="en-US" sz="1600" dirty="0">
                <a:solidFill>
                  <a:srgbClr val="1269B0"/>
                </a:solidFill>
                <a:latin typeface="Calibri" panose="020F0502020204030204" pitchFamily="34" charset="0"/>
                <a:cs typeface="Calibri" panose="020F0502020204030204" pitchFamily="34" charset="0"/>
              </a:rPr>
              <a:t>Slope of spectrum gets steeper</a:t>
            </a:r>
          </a:p>
          <a:p>
            <a:pPr>
              <a:spcAft>
                <a:spcPts val="600"/>
              </a:spcAft>
            </a:pPr>
            <a:r>
              <a:rPr lang="en-US" sz="1600" dirty="0">
                <a:solidFill>
                  <a:srgbClr val="1269B0"/>
                </a:solidFill>
                <a:latin typeface="Calibri" panose="020F0502020204030204" pitchFamily="34" charset="0"/>
                <a:cs typeface="Calibri" panose="020F0502020204030204" pitchFamily="34" charset="0"/>
              </a:rPr>
              <a:t>• </a:t>
            </a:r>
            <a:r>
              <a:rPr lang="en-US" sz="1600" dirty="0" err="1">
                <a:solidFill>
                  <a:srgbClr val="1269B0"/>
                </a:solidFill>
                <a:latin typeface="Calibri" panose="020F0502020204030204" pitchFamily="34" charset="0"/>
                <a:cs typeface="Calibri" panose="020F0502020204030204" pitchFamily="34" charset="0"/>
              </a:rPr>
              <a:t>E</a:t>
            </a:r>
            <a:r>
              <a:rPr lang="en-US" sz="1600" baseline="-25000" dirty="0" err="1">
                <a:solidFill>
                  <a:srgbClr val="1269B0"/>
                </a:solidFill>
                <a:latin typeface="Calibri" panose="020F0502020204030204" pitchFamily="34" charset="0"/>
                <a:cs typeface="Calibri" panose="020F0502020204030204" pitchFamily="34" charset="0"/>
              </a:rPr>
              <a:t>max</a:t>
            </a:r>
            <a:r>
              <a:rPr lang="en-US" sz="1600" dirty="0">
                <a:solidFill>
                  <a:srgbClr val="1269B0"/>
                </a:solidFill>
                <a:latin typeface="Calibri" panose="020F0502020204030204" pitchFamily="34" charset="0"/>
                <a:cs typeface="Calibri" panose="020F0502020204030204" pitchFamily="34" charset="0"/>
              </a:rPr>
              <a:t> is shifted to the right</a:t>
            </a:r>
          </a:p>
          <a:p>
            <a:pPr>
              <a:spcAft>
                <a:spcPts val="600"/>
              </a:spcAft>
            </a:pPr>
            <a:r>
              <a:rPr lang="en-US" sz="1600" dirty="0">
                <a:solidFill>
                  <a:srgbClr val="1269B0"/>
                </a:solidFill>
                <a:latin typeface="Calibri" panose="020F0502020204030204" pitchFamily="34" charset="0"/>
                <a:cs typeface="Calibri" panose="020F0502020204030204" pitchFamily="34" charset="0"/>
              </a:rPr>
              <a:t>• Spectrum disappears completely</a:t>
            </a:r>
          </a:p>
          <a:p>
            <a:pPr>
              <a:spcAft>
                <a:spcPts val="600"/>
              </a:spcAft>
            </a:pPr>
            <a:r>
              <a:rPr lang="en-US" sz="1600" dirty="0">
                <a:solidFill>
                  <a:srgbClr val="1269B0"/>
                </a:solidFill>
                <a:latin typeface="Calibri" panose="020F0502020204030204" pitchFamily="34" charset="0"/>
                <a:cs typeface="Calibri" panose="020F0502020204030204" pitchFamily="34" charset="0"/>
              </a:rPr>
              <a:t>• Constant flux up to </a:t>
            </a:r>
            <a:r>
              <a:rPr lang="en-US" sz="1600" dirty="0" err="1">
                <a:solidFill>
                  <a:srgbClr val="1269B0"/>
                </a:solidFill>
                <a:latin typeface="Calibri" panose="020F0502020204030204" pitchFamily="34" charset="0"/>
                <a:cs typeface="Calibri" panose="020F0502020204030204" pitchFamily="34" charset="0"/>
              </a:rPr>
              <a:t>E</a:t>
            </a:r>
            <a:r>
              <a:rPr lang="en-US" sz="1600" baseline="-25000" dirty="0" err="1">
                <a:solidFill>
                  <a:srgbClr val="1269B0"/>
                </a:solidFill>
                <a:latin typeface="Calibri" panose="020F0502020204030204" pitchFamily="34" charset="0"/>
                <a:cs typeface="Calibri" panose="020F0502020204030204" pitchFamily="34" charset="0"/>
              </a:rPr>
              <a:t>max</a:t>
            </a:r>
            <a:r>
              <a:rPr lang="en-US" sz="1600" dirty="0">
                <a:solidFill>
                  <a:srgbClr val="1269B0"/>
                </a:solidFill>
                <a:latin typeface="Calibri" panose="020F0502020204030204" pitchFamily="34" charset="0"/>
                <a:cs typeface="Calibri" panose="020F0502020204030204" pitchFamily="34" charset="0"/>
              </a:rPr>
              <a:t> is seen.</a:t>
            </a:r>
          </a:p>
        </p:txBody>
      </p:sp>
      <p:sp>
        <p:nvSpPr>
          <p:cNvPr id="2" name="Title 1"/>
          <p:cNvSpPr>
            <a:spLocks noGrp="1"/>
          </p:cNvSpPr>
          <p:nvPr>
            <p:ph type="title"/>
          </p:nvPr>
        </p:nvSpPr>
        <p:spPr/>
        <p:txBody>
          <a:bodyPr/>
          <a:lstStyle/>
          <a:p>
            <a:r>
              <a:rPr lang="en-US" dirty="0">
                <a:latin typeface="Calibri"/>
                <a:cs typeface="Calibri"/>
              </a:rPr>
              <a:t>Clicker Activity </a:t>
            </a:r>
            <a:r>
              <a:rPr lang="en-US" b="0" dirty="0">
                <a:latin typeface="Calibri"/>
                <a:cs typeface="Calibri"/>
              </a:rPr>
              <a:t>(5 min)</a:t>
            </a:r>
          </a:p>
        </p:txBody>
      </p:sp>
      <p:sp>
        <p:nvSpPr>
          <p:cNvPr id="3" name="Slide Number Placeholder 2">
            <a:extLst>
              <a:ext uri="{FF2B5EF4-FFF2-40B4-BE49-F238E27FC236}">
                <a16:creationId xmlns:a16="http://schemas.microsoft.com/office/drawing/2014/main" id="{5101B1BA-38D0-404A-871B-615840774001}"/>
              </a:ext>
            </a:extLst>
          </p:cNvPr>
          <p:cNvSpPr>
            <a:spLocks noGrp="1"/>
          </p:cNvSpPr>
          <p:nvPr>
            <p:ph type="sldNum" sz="quarter" idx="4"/>
          </p:nvPr>
        </p:nvSpPr>
        <p:spPr/>
        <p:txBody>
          <a:bodyPr/>
          <a:lstStyle/>
          <a:p>
            <a:fld id="{6C6AE60A-B69C-4790-82F7-3882EDF23186}" type="slidenum">
              <a:rPr lang="en-GB" smtClean="0"/>
              <a:pPr/>
              <a:t>20</a:t>
            </a:fld>
            <a:endParaRPr lang="en-GB" dirty="0"/>
          </a:p>
        </p:txBody>
      </p:sp>
      <p:pic>
        <p:nvPicPr>
          <p:cNvPr id="8" name="Picture 4" descr="Image result for eth edu app">
            <a:extLst>
              <a:ext uri="{FF2B5EF4-FFF2-40B4-BE49-F238E27FC236}">
                <a16:creationId xmlns:a16="http://schemas.microsoft.com/office/drawing/2014/main" id="{B088ABF4-3F11-1B40-8114-7EA9E7C41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D9BF1B-E09E-1A4A-8173-8446BF0C8084}"/>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pic>
        <p:nvPicPr>
          <p:cNvPr id="56322" name="Picture 2" descr="https://eduapp-app1.ethz.ch/images/clicker/248810/D9D57781D2504B0D124F6D411F84DBA64CEFAA5B.png">
            <a:extLst>
              <a:ext uri="{FF2B5EF4-FFF2-40B4-BE49-F238E27FC236}">
                <a16:creationId xmlns:a16="http://schemas.microsoft.com/office/drawing/2014/main" id="{A2520AA8-B1CE-2041-A4A6-E59126445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348880"/>
            <a:ext cx="3816424" cy="2955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13843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atin typeface="Calibri"/>
                <a:cs typeface="Calibri"/>
              </a:rPr>
              <a:t>Generation – Focal Spot</a:t>
            </a:r>
          </a:p>
        </p:txBody>
      </p:sp>
      <p:pic>
        <p:nvPicPr>
          <p:cNvPr id="43011" name="Picture 3" descr="Rö-Fig-2"/>
          <p:cNvPicPr>
            <a:picLocks noChangeAspect="1" noChangeArrowheads="1"/>
          </p:cNvPicPr>
          <p:nvPr/>
        </p:nvPicPr>
        <p:blipFill>
          <a:blip r:embed="rId3"/>
          <a:srcRect/>
          <a:stretch>
            <a:fillRect/>
          </a:stretch>
        </p:blipFill>
        <p:spPr bwMode="auto">
          <a:xfrm>
            <a:off x="1582738" y="1341438"/>
            <a:ext cx="5976937" cy="4478337"/>
          </a:xfrm>
          <a:prstGeom prst="rect">
            <a:avLst/>
          </a:prstGeom>
          <a:noFill/>
          <a:ln w="9525">
            <a:solidFill>
              <a:schemeClr val="bg2"/>
            </a:solidFill>
            <a:miter lim="800000"/>
            <a:headEnd/>
            <a:tailEnd/>
          </a:ln>
        </p:spPr>
      </p:pic>
      <p:sp>
        <p:nvSpPr>
          <p:cNvPr id="43012" name="Text Box 4"/>
          <p:cNvSpPr txBox="1">
            <a:spLocks noChangeArrowheads="1"/>
          </p:cNvSpPr>
          <p:nvPr/>
        </p:nvSpPr>
        <p:spPr bwMode="auto">
          <a:xfrm>
            <a:off x="3132138" y="1628775"/>
            <a:ext cx="820737" cy="366713"/>
          </a:xfrm>
          <a:prstGeom prst="rect">
            <a:avLst/>
          </a:prstGeom>
          <a:noFill/>
          <a:ln w="9525">
            <a:noFill/>
            <a:miter lim="800000"/>
            <a:headEnd/>
            <a:tailEnd/>
          </a:ln>
        </p:spPr>
        <p:txBody>
          <a:bodyPr wrap="none">
            <a:spAutoFit/>
          </a:bodyPr>
          <a:lstStyle/>
          <a:p>
            <a:r>
              <a:rPr lang="en-US" sz="1800" b="0" baseline="0">
                <a:solidFill>
                  <a:schemeClr val="tx1"/>
                </a:solidFill>
                <a:latin typeface="Calibri"/>
                <a:cs typeface="Calibri"/>
              </a:rPr>
              <a:t>Anode</a:t>
            </a:r>
          </a:p>
        </p:txBody>
      </p:sp>
      <p:sp>
        <p:nvSpPr>
          <p:cNvPr id="43013" name="Text Box 5"/>
          <p:cNvSpPr txBox="1">
            <a:spLocks noChangeArrowheads="1"/>
          </p:cNvSpPr>
          <p:nvPr/>
        </p:nvSpPr>
        <p:spPr bwMode="auto">
          <a:xfrm>
            <a:off x="3059113" y="5229225"/>
            <a:ext cx="974771" cy="369332"/>
          </a:xfrm>
          <a:prstGeom prst="rect">
            <a:avLst/>
          </a:prstGeom>
          <a:noFill/>
          <a:ln w="9525">
            <a:noFill/>
            <a:miter lim="800000"/>
            <a:headEnd/>
            <a:tailEnd/>
          </a:ln>
        </p:spPr>
        <p:txBody>
          <a:bodyPr wrap="none">
            <a:spAutoFit/>
          </a:bodyPr>
          <a:lstStyle/>
          <a:p>
            <a:r>
              <a:rPr lang="en-US" sz="1800" b="0" baseline="0">
                <a:solidFill>
                  <a:schemeClr val="tx1"/>
                </a:solidFill>
                <a:latin typeface="Calibri"/>
                <a:cs typeface="Calibri"/>
              </a:rPr>
              <a:t>Cathode</a:t>
            </a:r>
          </a:p>
        </p:txBody>
      </p:sp>
      <p:sp>
        <p:nvSpPr>
          <p:cNvPr id="43014" name="Oval 6"/>
          <p:cNvSpPr>
            <a:spLocks noChangeArrowheads="1"/>
          </p:cNvSpPr>
          <p:nvPr/>
        </p:nvSpPr>
        <p:spPr bwMode="auto">
          <a:xfrm>
            <a:off x="1979613" y="3644900"/>
            <a:ext cx="3024187" cy="1944688"/>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F00FC402-D8EA-BD4B-82A0-AA297B635AF8}"/>
              </a:ext>
            </a:extLst>
          </p:cNvPr>
          <p:cNvSpPr>
            <a:spLocks noGrp="1"/>
          </p:cNvSpPr>
          <p:nvPr>
            <p:ph type="sldNum" sz="quarter" idx="4"/>
          </p:nvPr>
        </p:nvSpPr>
        <p:spPr/>
        <p:txBody>
          <a:bodyPr/>
          <a:lstStyle/>
          <a:p>
            <a:fld id="{79594931-7310-8546-9CE2-0B8C244628BE}" type="slidenum">
              <a:rPr lang="en-US" smtClean="0"/>
              <a:pPr/>
              <a:t>21</a:t>
            </a:fld>
            <a:endParaRPr lang="en-US"/>
          </a:p>
        </p:txBody>
      </p:sp>
    </p:spTree>
    <p:extLst>
      <p:ext uri="{BB962C8B-B14F-4D97-AF65-F5344CB8AC3E}">
        <p14:creationId xmlns:p14="http://schemas.microsoft.com/office/powerpoint/2010/main" val="392208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noFill/>
        </p:spPr>
        <p:txBody>
          <a:bodyPr lIns="90488" tIns="44450" rIns="90488" bIns="44450"/>
          <a:lstStyle/>
          <a:p>
            <a:pPr eaLnBrk="1" hangingPunct="1"/>
            <a:r>
              <a:rPr lang="en-US">
                <a:latin typeface="Calibri"/>
                <a:cs typeface="Calibri"/>
              </a:rPr>
              <a:t>Generation – X-ray tube</a:t>
            </a:r>
          </a:p>
        </p:txBody>
      </p:sp>
      <p:pic>
        <p:nvPicPr>
          <p:cNvPr id="44035" name="Picture 3" descr="XRF_e_figure03"/>
          <p:cNvPicPr>
            <a:picLocks noChangeAspect="1" noChangeArrowheads="1"/>
          </p:cNvPicPr>
          <p:nvPr/>
        </p:nvPicPr>
        <p:blipFill>
          <a:blip r:embed="rId3"/>
          <a:srcRect b="10803"/>
          <a:stretch>
            <a:fillRect/>
          </a:stretch>
        </p:blipFill>
        <p:spPr bwMode="auto">
          <a:xfrm>
            <a:off x="611188" y="1125538"/>
            <a:ext cx="7345362" cy="4684712"/>
          </a:xfrm>
          <a:prstGeom prst="rect">
            <a:avLst/>
          </a:prstGeom>
          <a:noFill/>
          <a:ln w="9525">
            <a:noFill/>
            <a:miter lim="800000"/>
            <a:headEnd/>
            <a:tailEnd/>
          </a:ln>
        </p:spPr>
      </p:pic>
      <p:sp>
        <p:nvSpPr>
          <p:cNvPr id="44036" name="Rectangle 9"/>
          <p:cNvSpPr>
            <a:spLocks noChangeArrowheads="1"/>
          </p:cNvSpPr>
          <p:nvPr/>
        </p:nvSpPr>
        <p:spPr bwMode="auto">
          <a:xfrm>
            <a:off x="4935538" y="2655888"/>
            <a:ext cx="550862" cy="261937"/>
          </a:xfrm>
          <a:prstGeom prst="rect">
            <a:avLst/>
          </a:prstGeom>
          <a:solidFill>
            <a:schemeClr val="accent2"/>
          </a:solidFill>
          <a:ln w="9525">
            <a:noFill/>
            <a:miter lim="800000"/>
            <a:headEnd/>
            <a:tailEnd/>
          </a:ln>
        </p:spPr>
        <p:txBody>
          <a:bodyPr wrap="none" anchor="ctr"/>
          <a:lstStyle/>
          <a:p>
            <a:endParaRPr lang="en-US">
              <a:latin typeface="Calibri"/>
              <a:cs typeface="Calibri"/>
            </a:endParaRPr>
          </a:p>
        </p:txBody>
      </p:sp>
      <p:sp>
        <p:nvSpPr>
          <p:cNvPr id="44037" name="Rectangle 10"/>
          <p:cNvSpPr>
            <a:spLocks noChangeArrowheads="1"/>
          </p:cNvSpPr>
          <p:nvPr/>
        </p:nvSpPr>
        <p:spPr bwMode="auto">
          <a:xfrm>
            <a:off x="4948238" y="3597275"/>
            <a:ext cx="550862" cy="261938"/>
          </a:xfrm>
          <a:prstGeom prst="rect">
            <a:avLst/>
          </a:prstGeom>
          <a:solidFill>
            <a:schemeClr val="accent2"/>
          </a:solidFill>
          <a:ln w="9525">
            <a:noFill/>
            <a:miter lim="800000"/>
            <a:headEnd/>
            <a:tailEnd/>
          </a:ln>
        </p:spPr>
        <p:txBody>
          <a:bodyPr wrap="none" anchor="ctr"/>
          <a:lstStyle/>
          <a:p>
            <a:endParaRPr lang="en-US">
              <a:latin typeface="Calibri"/>
              <a:cs typeface="Calibri"/>
            </a:endParaRPr>
          </a:p>
        </p:txBody>
      </p:sp>
      <p:sp>
        <p:nvSpPr>
          <p:cNvPr id="489485" name="Freeform 13"/>
          <p:cNvSpPr>
            <a:spLocks/>
          </p:cNvSpPr>
          <p:nvPr/>
        </p:nvSpPr>
        <p:spPr bwMode="auto">
          <a:xfrm>
            <a:off x="900113" y="2636838"/>
            <a:ext cx="3024187" cy="1223962"/>
          </a:xfrm>
          <a:custGeom>
            <a:avLst/>
            <a:gdLst>
              <a:gd name="T0" fmla="*/ 0 w 1905"/>
              <a:gd name="T1" fmla="*/ 2147483647 h 771"/>
              <a:gd name="T2" fmla="*/ 2147483647 w 1905"/>
              <a:gd name="T3" fmla="*/ 2147483647 h 771"/>
              <a:gd name="T4" fmla="*/ 2147483647 w 1905"/>
              <a:gd name="T5" fmla="*/ 0 h 771"/>
              <a:gd name="T6" fmla="*/ 2147483647 w 1905"/>
              <a:gd name="T7" fmla="*/ 0 h 771"/>
              <a:gd name="T8" fmla="*/ 2147483647 w 1905"/>
              <a:gd name="T9" fmla="*/ 2147483647 h 771"/>
              <a:gd name="T10" fmla="*/ 2147483647 w 1905"/>
              <a:gd name="T11" fmla="*/ 2147483647 h 771"/>
              <a:gd name="T12" fmla="*/ 2147483647 w 1905"/>
              <a:gd name="T13" fmla="*/ 2147483647 h 771"/>
              <a:gd name="T14" fmla="*/ 0 w 1905"/>
              <a:gd name="T15" fmla="*/ 2147483647 h 771"/>
              <a:gd name="T16" fmla="*/ 0 w 1905"/>
              <a:gd name="T17" fmla="*/ 2147483647 h 771"/>
              <a:gd name="T18" fmla="*/ 2147483647 w 1905"/>
              <a:gd name="T19" fmla="*/ 2147483647 h 771"/>
              <a:gd name="T20" fmla="*/ 2147483647 w 1905"/>
              <a:gd name="T21" fmla="*/ 2147483647 h 771"/>
              <a:gd name="T22" fmla="*/ 0 w 1905"/>
              <a:gd name="T23" fmla="*/ 2147483647 h 771"/>
              <a:gd name="T24" fmla="*/ 0 w 1905"/>
              <a:gd name="T25" fmla="*/ 2147483647 h 7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05"/>
              <a:gd name="T40" fmla="*/ 0 h 771"/>
              <a:gd name="T41" fmla="*/ 1905 w 1905"/>
              <a:gd name="T42" fmla="*/ 771 h 7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05" h="771">
                <a:moveTo>
                  <a:pt x="0" y="136"/>
                </a:moveTo>
                <a:lnTo>
                  <a:pt x="725" y="136"/>
                </a:lnTo>
                <a:lnTo>
                  <a:pt x="725" y="0"/>
                </a:lnTo>
                <a:lnTo>
                  <a:pt x="1905" y="0"/>
                </a:lnTo>
                <a:lnTo>
                  <a:pt x="1406" y="771"/>
                </a:lnTo>
                <a:lnTo>
                  <a:pt x="680" y="771"/>
                </a:lnTo>
                <a:lnTo>
                  <a:pt x="680" y="635"/>
                </a:lnTo>
                <a:lnTo>
                  <a:pt x="0" y="635"/>
                </a:lnTo>
                <a:lnTo>
                  <a:pt x="0" y="499"/>
                </a:lnTo>
                <a:lnTo>
                  <a:pt x="1179" y="499"/>
                </a:lnTo>
                <a:lnTo>
                  <a:pt x="1179" y="272"/>
                </a:lnTo>
                <a:lnTo>
                  <a:pt x="0" y="272"/>
                </a:lnTo>
                <a:lnTo>
                  <a:pt x="0" y="136"/>
                </a:lnTo>
                <a:close/>
              </a:path>
            </a:pathLst>
          </a:custGeom>
          <a:solidFill>
            <a:schemeClr val="accent2"/>
          </a:solidFill>
          <a:ln w="9525">
            <a:solidFill>
              <a:schemeClr val="bg2"/>
            </a:solidFill>
            <a:round/>
            <a:headEnd/>
            <a:tailEnd/>
          </a:ln>
        </p:spPr>
        <p:txBody>
          <a:bodyPr/>
          <a:lstStyle/>
          <a:p>
            <a:endParaRPr lang="en-US">
              <a:latin typeface="Calibri"/>
              <a:cs typeface="Calibri"/>
            </a:endParaRPr>
          </a:p>
        </p:txBody>
      </p:sp>
      <p:sp>
        <p:nvSpPr>
          <p:cNvPr id="2" name="Slide Number Placeholder 1">
            <a:extLst>
              <a:ext uri="{FF2B5EF4-FFF2-40B4-BE49-F238E27FC236}">
                <a16:creationId xmlns:a16="http://schemas.microsoft.com/office/drawing/2014/main" id="{9CF72E90-30E0-3843-ACBB-F181B2F8D7C7}"/>
              </a:ext>
            </a:extLst>
          </p:cNvPr>
          <p:cNvSpPr>
            <a:spLocks noGrp="1"/>
          </p:cNvSpPr>
          <p:nvPr>
            <p:ph type="sldNum" sz="quarter" idx="4"/>
          </p:nvPr>
        </p:nvSpPr>
        <p:spPr/>
        <p:txBody>
          <a:bodyPr/>
          <a:lstStyle/>
          <a:p>
            <a:fld id="{79594931-7310-8546-9CE2-0B8C244628BE}" type="slidenum">
              <a:rPr lang="en-US" smtClean="0"/>
              <a:pPr/>
              <a:t>22</a:t>
            </a:fld>
            <a:endParaRPr lang="en-US"/>
          </a:p>
        </p:txBody>
      </p:sp>
    </p:spTree>
    <p:extLst>
      <p:ext uri="{BB962C8B-B14F-4D97-AF65-F5344CB8AC3E}">
        <p14:creationId xmlns:p14="http://schemas.microsoft.com/office/powerpoint/2010/main" val="11718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9485"/>
                                        </p:tgtEl>
                                        <p:attrNameLst>
                                          <p:attrName>style.visibility</p:attrName>
                                        </p:attrNameLst>
                                      </p:cBhvr>
                                      <p:to>
                                        <p:strVal val="visible"/>
                                      </p:to>
                                    </p:set>
                                    <p:animEffect transition="in" filter="fade">
                                      <p:cBhvr>
                                        <p:cTn id="7" dur="2000"/>
                                        <p:tgtEl>
                                          <p:spTgt spid="489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8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a:latin typeface="Calibri"/>
                <a:cs typeface="Calibri"/>
              </a:rPr>
              <a:t>Generation – Heat production </a:t>
            </a:r>
          </a:p>
        </p:txBody>
      </p:sp>
      <p:graphicFrame>
        <p:nvGraphicFramePr>
          <p:cNvPr id="1026" name="Object 7"/>
          <p:cNvGraphicFramePr>
            <a:graphicFrameLocks noChangeAspect="1"/>
          </p:cNvGraphicFramePr>
          <p:nvPr>
            <p:extLst/>
          </p:nvPr>
        </p:nvGraphicFramePr>
        <p:xfrm>
          <a:off x="3492500" y="1557338"/>
          <a:ext cx="2232025" cy="658812"/>
        </p:xfrm>
        <a:graphic>
          <a:graphicData uri="http://schemas.openxmlformats.org/presentationml/2006/ole">
            <mc:AlternateContent xmlns:mc="http://schemas.openxmlformats.org/markup-compatibility/2006">
              <mc:Choice xmlns:v="urn:schemas-microsoft-com:vml" Requires="v">
                <p:oleObj spid="_x0000_s24748" name="Equation" r:id="rId4" imgW="1422360" imgH="419040" progId="">
                  <p:embed/>
                </p:oleObj>
              </mc:Choice>
              <mc:Fallback>
                <p:oleObj name="Equation" r:id="rId4" imgW="1422360" imgH="419040" progId="">
                  <p:embed/>
                  <p:pic>
                    <p:nvPicPr>
                      <p:cNvPr id="1026"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1557338"/>
                        <a:ext cx="2232025" cy="658812"/>
                      </a:xfrm>
                      <a:prstGeom prst="rect">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30" name="Rectangle 8"/>
          <p:cNvSpPr>
            <a:spLocks noChangeArrowheads="1"/>
          </p:cNvSpPr>
          <p:nvPr/>
        </p:nvSpPr>
        <p:spPr bwMode="auto">
          <a:xfrm>
            <a:off x="611188" y="1627188"/>
            <a:ext cx="2600325" cy="457200"/>
          </a:xfrm>
          <a:prstGeom prst="rect">
            <a:avLst/>
          </a:prstGeom>
          <a:noFill/>
          <a:ln w="9525">
            <a:noFill/>
            <a:miter lim="800000"/>
            <a:headEnd/>
            <a:tailEnd/>
          </a:ln>
        </p:spPr>
        <p:txBody>
          <a:bodyPr wrap="none">
            <a:spAutoFit/>
          </a:bodyPr>
          <a:lstStyle/>
          <a:p>
            <a:r>
              <a:rPr lang="en-US" sz="2400" baseline="0" dirty="0">
                <a:latin typeface="Calibri"/>
                <a:cs typeface="Calibri"/>
              </a:rPr>
              <a:t>Power absorption:</a:t>
            </a:r>
            <a:endParaRPr lang="en-US" sz="2400" b="0" baseline="0" dirty="0">
              <a:latin typeface="Calibri"/>
              <a:cs typeface="Calibri"/>
            </a:endParaRPr>
          </a:p>
        </p:txBody>
      </p:sp>
      <p:sp>
        <p:nvSpPr>
          <p:cNvPr id="1031" name="Rectangle 9"/>
          <p:cNvSpPr>
            <a:spLocks noChangeArrowheads="1"/>
          </p:cNvSpPr>
          <p:nvPr/>
        </p:nvSpPr>
        <p:spPr bwMode="auto">
          <a:xfrm>
            <a:off x="5795963" y="1916113"/>
            <a:ext cx="1631950" cy="336550"/>
          </a:xfrm>
          <a:prstGeom prst="rect">
            <a:avLst/>
          </a:prstGeom>
          <a:noFill/>
          <a:ln w="9525">
            <a:noFill/>
            <a:miter lim="800000"/>
            <a:headEnd/>
            <a:tailEnd/>
          </a:ln>
        </p:spPr>
        <p:txBody>
          <a:bodyPr wrap="none">
            <a:spAutoFit/>
          </a:bodyPr>
          <a:lstStyle/>
          <a:p>
            <a:r>
              <a:rPr lang="en-US" sz="1600" baseline="0">
                <a:latin typeface="Calibri"/>
                <a:cs typeface="Calibri"/>
              </a:rPr>
              <a:t>black body: </a:t>
            </a:r>
            <a:r>
              <a:rPr lang="en-US" sz="1600" b="0" baseline="0">
                <a:latin typeface="Calibri"/>
                <a:cs typeface="Calibri"/>
                <a:sym typeface="Symbol" pitchFamily="18" charset="2"/>
              </a:rPr>
              <a:t></a:t>
            </a:r>
            <a:r>
              <a:rPr lang="en-US" sz="1600" baseline="0">
                <a:latin typeface="Calibri"/>
                <a:cs typeface="Calibri"/>
                <a:sym typeface="Symbol" pitchFamily="18" charset="2"/>
              </a:rPr>
              <a:t> = 1</a:t>
            </a:r>
          </a:p>
        </p:txBody>
      </p:sp>
      <p:sp>
        <p:nvSpPr>
          <p:cNvPr id="1032" name="Rectangle 10"/>
          <p:cNvSpPr>
            <a:spLocks noChangeArrowheads="1"/>
          </p:cNvSpPr>
          <p:nvPr/>
        </p:nvSpPr>
        <p:spPr bwMode="auto">
          <a:xfrm>
            <a:off x="609042" y="3191173"/>
            <a:ext cx="2921894" cy="461665"/>
          </a:xfrm>
          <a:prstGeom prst="rect">
            <a:avLst/>
          </a:prstGeom>
          <a:noFill/>
          <a:ln w="9525">
            <a:noFill/>
            <a:miter lim="800000"/>
            <a:headEnd/>
            <a:tailEnd/>
          </a:ln>
        </p:spPr>
        <p:txBody>
          <a:bodyPr wrap="none">
            <a:spAutoFit/>
          </a:bodyPr>
          <a:lstStyle/>
          <a:p>
            <a:r>
              <a:rPr lang="en-US" sz="2400" baseline="0" dirty="0">
                <a:latin typeface="Calibri"/>
                <a:cs typeface="Calibri"/>
              </a:rPr>
              <a:t>Stefan-</a:t>
            </a:r>
            <a:r>
              <a:rPr lang="en-US" sz="2400" baseline="0" dirty="0" err="1">
                <a:latin typeface="Calibri"/>
                <a:cs typeface="Calibri"/>
              </a:rPr>
              <a:t>Boltzman</a:t>
            </a:r>
            <a:r>
              <a:rPr lang="en-US" sz="2400" baseline="0" dirty="0">
                <a:latin typeface="Calibri"/>
                <a:cs typeface="Calibri"/>
              </a:rPr>
              <a:t> law:</a:t>
            </a:r>
            <a:endParaRPr lang="en-US" sz="2400" b="0" baseline="0" dirty="0">
              <a:latin typeface="Calibri"/>
              <a:cs typeface="Calibri"/>
            </a:endParaRPr>
          </a:p>
        </p:txBody>
      </p:sp>
      <p:graphicFrame>
        <p:nvGraphicFramePr>
          <p:cNvPr id="1027" name="Object 11"/>
          <p:cNvGraphicFramePr>
            <a:graphicFrameLocks noChangeAspect="1"/>
          </p:cNvGraphicFramePr>
          <p:nvPr>
            <p:extLst/>
          </p:nvPr>
        </p:nvGraphicFramePr>
        <p:xfrm>
          <a:off x="3419475" y="3213100"/>
          <a:ext cx="2252663" cy="439738"/>
        </p:xfrm>
        <a:graphic>
          <a:graphicData uri="http://schemas.openxmlformats.org/presentationml/2006/ole">
            <mc:AlternateContent xmlns:mc="http://schemas.openxmlformats.org/markup-compatibility/2006">
              <mc:Choice xmlns:v="urn:schemas-microsoft-com:vml" Requires="v">
                <p:oleObj spid="_x0000_s24749" name="Equation" r:id="rId6" imgW="1434960" imgH="279360" progId="">
                  <p:embed/>
                </p:oleObj>
              </mc:Choice>
              <mc:Fallback>
                <p:oleObj name="Equation" r:id="rId6" imgW="1434960" imgH="279360" progId="">
                  <p:embed/>
                  <p:pic>
                    <p:nvPicPr>
                      <p:cNvPr id="1027"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75" y="3213100"/>
                        <a:ext cx="2252663" cy="439738"/>
                      </a:xfrm>
                      <a:prstGeom prst="rect">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33" name="Rectangle 12"/>
          <p:cNvSpPr>
            <a:spLocks noChangeArrowheads="1"/>
          </p:cNvSpPr>
          <p:nvPr/>
        </p:nvSpPr>
        <p:spPr bwMode="auto">
          <a:xfrm>
            <a:off x="5748338" y="3357563"/>
            <a:ext cx="2103437" cy="336550"/>
          </a:xfrm>
          <a:prstGeom prst="rect">
            <a:avLst/>
          </a:prstGeom>
          <a:noFill/>
          <a:ln w="9525">
            <a:noFill/>
            <a:miter lim="800000"/>
            <a:headEnd/>
            <a:tailEnd/>
          </a:ln>
        </p:spPr>
        <p:txBody>
          <a:bodyPr wrap="none">
            <a:spAutoFit/>
          </a:bodyPr>
          <a:lstStyle/>
          <a:p>
            <a:r>
              <a:rPr lang="en-US" sz="1600" baseline="0">
                <a:latin typeface="Calibri"/>
                <a:cs typeface="Calibri"/>
                <a:sym typeface="Symbol" pitchFamily="18" charset="2"/>
              </a:rPr>
              <a:t> = 5.7  10</a:t>
            </a:r>
            <a:r>
              <a:rPr lang="en-US" sz="1600">
                <a:latin typeface="Calibri"/>
                <a:cs typeface="Calibri"/>
                <a:sym typeface="Symbol" pitchFamily="18" charset="2"/>
              </a:rPr>
              <a:t>-12</a:t>
            </a:r>
            <a:r>
              <a:rPr lang="en-US" sz="1600" baseline="0">
                <a:latin typeface="Calibri"/>
                <a:cs typeface="Calibri"/>
                <a:sym typeface="Symbol" pitchFamily="18" charset="2"/>
              </a:rPr>
              <a:t> Wcm</a:t>
            </a:r>
            <a:r>
              <a:rPr lang="en-US" sz="1600">
                <a:latin typeface="Calibri"/>
                <a:cs typeface="Calibri"/>
                <a:sym typeface="Symbol" pitchFamily="18" charset="2"/>
              </a:rPr>
              <a:t>-2</a:t>
            </a:r>
            <a:r>
              <a:rPr lang="en-US" sz="1600" baseline="0">
                <a:latin typeface="Calibri"/>
                <a:cs typeface="Calibri"/>
                <a:sym typeface="Symbol" pitchFamily="18" charset="2"/>
              </a:rPr>
              <a:t>K</a:t>
            </a:r>
            <a:r>
              <a:rPr lang="en-US" sz="1600">
                <a:latin typeface="Calibri"/>
                <a:cs typeface="Calibri"/>
                <a:sym typeface="Symbol" pitchFamily="18" charset="2"/>
              </a:rPr>
              <a:t>-4</a:t>
            </a:r>
          </a:p>
        </p:txBody>
      </p:sp>
      <p:sp>
        <p:nvSpPr>
          <p:cNvPr id="1034" name="Rectangle 13"/>
          <p:cNvSpPr>
            <a:spLocks noChangeArrowheads="1"/>
          </p:cNvSpPr>
          <p:nvPr/>
        </p:nvSpPr>
        <p:spPr bwMode="auto">
          <a:xfrm>
            <a:off x="609042" y="4788694"/>
            <a:ext cx="3568700" cy="457200"/>
          </a:xfrm>
          <a:prstGeom prst="rect">
            <a:avLst/>
          </a:prstGeom>
          <a:noFill/>
          <a:ln w="9525">
            <a:noFill/>
            <a:miter lim="800000"/>
            <a:headEnd/>
            <a:tailEnd/>
          </a:ln>
        </p:spPr>
        <p:txBody>
          <a:bodyPr wrap="none">
            <a:spAutoFit/>
          </a:bodyPr>
          <a:lstStyle/>
          <a:p>
            <a:r>
              <a:rPr lang="en-US" sz="2400" baseline="0" dirty="0">
                <a:latin typeface="Calibri"/>
                <a:cs typeface="Calibri"/>
              </a:rPr>
              <a:t>Wien’s displacement law:</a:t>
            </a:r>
            <a:endParaRPr lang="en-US" sz="2400" b="0" baseline="0" dirty="0">
              <a:latin typeface="Calibri"/>
              <a:cs typeface="Calibri"/>
            </a:endParaRPr>
          </a:p>
        </p:txBody>
      </p:sp>
      <p:graphicFrame>
        <p:nvGraphicFramePr>
          <p:cNvPr id="1028" name="Object 14"/>
          <p:cNvGraphicFramePr>
            <a:graphicFrameLocks noChangeAspect="1"/>
          </p:cNvGraphicFramePr>
          <p:nvPr>
            <p:extLst/>
          </p:nvPr>
        </p:nvGraphicFramePr>
        <p:xfrm>
          <a:off x="3986213" y="4706938"/>
          <a:ext cx="976312" cy="620712"/>
        </p:xfrm>
        <a:graphic>
          <a:graphicData uri="http://schemas.openxmlformats.org/presentationml/2006/ole">
            <mc:AlternateContent xmlns:mc="http://schemas.openxmlformats.org/markup-compatibility/2006">
              <mc:Choice xmlns:v="urn:schemas-microsoft-com:vml" Requires="v">
                <p:oleObj spid="_x0000_s24750" name="Equation" r:id="rId8" imgW="622080" imgH="393480" progId="">
                  <p:embed/>
                </p:oleObj>
              </mc:Choice>
              <mc:Fallback>
                <p:oleObj name="Equation" r:id="rId8" imgW="622080" imgH="393480" progId="">
                  <p:embed/>
                  <p:pic>
                    <p:nvPicPr>
                      <p:cNvPr id="1028"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6213" y="4706938"/>
                        <a:ext cx="976312" cy="620712"/>
                      </a:xfrm>
                      <a:prstGeom prst="rect">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035" name="Picture 15"/>
          <p:cNvPicPr>
            <a:picLocks noChangeAspect="1" noChangeArrowheads="1"/>
          </p:cNvPicPr>
          <p:nvPr/>
        </p:nvPicPr>
        <p:blipFill>
          <a:blip r:embed="rId10">
            <a:grayscl/>
          </a:blip>
          <a:srcRect/>
          <a:stretch>
            <a:fillRect/>
          </a:stretch>
        </p:blipFill>
        <p:spPr bwMode="auto">
          <a:xfrm>
            <a:off x="5940425" y="4508500"/>
            <a:ext cx="2449513" cy="1946275"/>
          </a:xfrm>
          <a:prstGeom prst="rect">
            <a:avLst/>
          </a:prstGeom>
          <a:noFill/>
          <a:ln w="9525">
            <a:noFill/>
            <a:miter lim="800000"/>
            <a:headEnd/>
            <a:tailEnd/>
          </a:ln>
        </p:spPr>
      </p:pic>
      <p:sp>
        <p:nvSpPr>
          <p:cNvPr id="1036" name="Rectangle 16"/>
          <p:cNvSpPr>
            <a:spLocks noChangeArrowheads="1"/>
          </p:cNvSpPr>
          <p:nvPr/>
        </p:nvSpPr>
        <p:spPr bwMode="auto">
          <a:xfrm>
            <a:off x="3670300" y="5373688"/>
            <a:ext cx="1577975" cy="336550"/>
          </a:xfrm>
          <a:prstGeom prst="rect">
            <a:avLst/>
          </a:prstGeom>
          <a:noFill/>
          <a:ln w="9525">
            <a:noFill/>
            <a:miter lim="800000"/>
            <a:headEnd/>
            <a:tailEnd/>
          </a:ln>
        </p:spPr>
        <p:txBody>
          <a:bodyPr wrap="none">
            <a:spAutoFit/>
          </a:bodyPr>
          <a:lstStyle/>
          <a:p>
            <a:r>
              <a:rPr lang="en-US" sz="1600" baseline="0">
                <a:latin typeface="Calibri"/>
                <a:cs typeface="Calibri"/>
                <a:sym typeface="Symbol" pitchFamily="18" charset="2"/>
              </a:rPr>
              <a:t>b = 2.9  10</a:t>
            </a:r>
            <a:r>
              <a:rPr lang="en-US" sz="1600">
                <a:latin typeface="Calibri"/>
                <a:cs typeface="Calibri"/>
                <a:sym typeface="Symbol" pitchFamily="18" charset="2"/>
              </a:rPr>
              <a:t>–3</a:t>
            </a:r>
            <a:r>
              <a:rPr lang="en-US" sz="1600" baseline="0">
                <a:latin typeface="Calibri"/>
                <a:cs typeface="Calibri"/>
                <a:sym typeface="Symbol" pitchFamily="18" charset="2"/>
              </a:rPr>
              <a:t> mK</a:t>
            </a:r>
          </a:p>
        </p:txBody>
      </p:sp>
      <p:sp>
        <p:nvSpPr>
          <p:cNvPr id="2" name="Slide Number Placeholder 1">
            <a:extLst>
              <a:ext uri="{FF2B5EF4-FFF2-40B4-BE49-F238E27FC236}">
                <a16:creationId xmlns:a16="http://schemas.microsoft.com/office/drawing/2014/main" id="{CDF914DA-EC0C-CD42-A993-7EFDE9869665}"/>
              </a:ext>
            </a:extLst>
          </p:cNvPr>
          <p:cNvSpPr>
            <a:spLocks noGrp="1"/>
          </p:cNvSpPr>
          <p:nvPr>
            <p:ph type="sldNum" sz="quarter" idx="4"/>
          </p:nvPr>
        </p:nvSpPr>
        <p:spPr/>
        <p:txBody>
          <a:bodyPr/>
          <a:lstStyle/>
          <a:p>
            <a:fld id="{79594931-7310-8546-9CE2-0B8C244628BE}" type="slidenum">
              <a:rPr lang="en-US" smtClean="0"/>
              <a:pPr/>
              <a:t>23</a:t>
            </a:fld>
            <a:endParaRPr lang="en-US"/>
          </a:p>
        </p:txBody>
      </p:sp>
    </p:spTree>
    <p:extLst>
      <p:ext uri="{BB962C8B-B14F-4D97-AF65-F5344CB8AC3E}">
        <p14:creationId xmlns:p14="http://schemas.microsoft.com/office/powerpoint/2010/main" val="157426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röhre"/>
          <p:cNvPicPr>
            <a:picLocks noChangeAspect="1" noChangeArrowheads="1"/>
          </p:cNvPicPr>
          <p:nvPr/>
        </p:nvPicPr>
        <p:blipFill>
          <a:blip r:embed="rId3"/>
          <a:srcRect/>
          <a:stretch>
            <a:fillRect/>
          </a:stretch>
        </p:blipFill>
        <p:spPr bwMode="auto">
          <a:xfrm>
            <a:off x="2286000" y="1143000"/>
            <a:ext cx="4560888" cy="5221288"/>
          </a:xfrm>
          <a:prstGeom prst="rect">
            <a:avLst/>
          </a:prstGeom>
          <a:noFill/>
          <a:ln w="25400">
            <a:solidFill>
              <a:schemeClr val="bg2"/>
            </a:solidFill>
            <a:miter lim="800000"/>
            <a:headEnd/>
            <a:tailEnd/>
          </a:ln>
        </p:spPr>
      </p:pic>
      <p:sp>
        <p:nvSpPr>
          <p:cNvPr id="45059" name="Rectangle 6"/>
          <p:cNvSpPr>
            <a:spLocks noGrp="1" noChangeArrowheads="1"/>
          </p:cNvSpPr>
          <p:nvPr>
            <p:ph type="title"/>
          </p:nvPr>
        </p:nvSpPr>
        <p:spPr/>
        <p:txBody>
          <a:bodyPr/>
          <a:lstStyle/>
          <a:p>
            <a:pPr eaLnBrk="1" hangingPunct="1"/>
            <a:r>
              <a:rPr lang="en-US">
                <a:latin typeface="Calibri"/>
                <a:cs typeface="Calibri"/>
              </a:rPr>
              <a:t>X-ray tube – Stationary and rotating anode</a:t>
            </a:r>
          </a:p>
        </p:txBody>
      </p:sp>
      <p:sp>
        <p:nvSpPr>
          <p:cNvPr id="577544" name="Freeform 8"/>
          <p:cNvSpPr>
            <a:spLocks/>
          </p:cNvSpPr>
          <p:nvPr/>
        </p:nvSpPr>
        <p:spPr bwMode="auto">
          <a:xfrm>
            <a:off x="4284663" y="4076700"/>
            <a:ext cx="90487" cy="865188"/>
          </a:xfrm>
          <a:custGeom>
            <a:avLst/>
            <a:gdLst>
              <a:gd name="T0" fmla="*/ 2147483647 w 45"/>
              <a:gd name="T1" fmla="*/ 2147483647 h 545"/>
              <a:gd name="T2" fmla="*/ 2147483647 w 45"/>
              <a:gd name="T3" fmla="*/ 0 h 545"/>
              <a:gd name="T4" fmla="*/ 0 w 45"/>
              <a:gd name="T5" fmla="*/ 2147483647 h 545"/>
              <a:gd name="T6" fmla="*/ 0 w 45"/>
              <a:gd name="T7" fmla="*/ 2147483647 h 545"/>
              <a:gd name="T8" fmla="*/ 2147483647 w 45"/>
              <a:gd name="T9" fmla="*/ 2147483647 h 545"/>
              <a:gd name="T10" fmla="*/ 0 60000 65536"/>
              <a:gd name="T11" fmla="*/ 0 60000 65536"/>
              <a:gd name="T12" fmla="*/ 0 60000 65536"/>
              <a:gd name="T13" fmla="*/ 0 60000 65536"/>
              <a:gd name="T14" fmla="*/ 0 60000 65536"/>
              <a:gd name="T15" fmla="*/ 0 w 45"/>
              <a:gd name="T16" fmla="*/ 0 h 545"/>
              <a:gd name="T17" fmla="*/ 45 w 45"/>
              <a:gd name="T18" fmla="*/ 545 h 545"/>
            </a:gdLst>
            <a:ahLst/>
            <a:cxnLst>
              <a:cxn ang="T10">
                <a:pos x="T0" y="T1"/>
              </a:cxn>
              <a:cxn ang="T11">
                <a:pos x="T2" y="T3"/>
              </a:cxn>
              <a:cxn ang="T12">
                <a:pos x="T4" y="T5"/>
              </a:cxn>
              <a:cxn ang="T13">
                <a:pos x="T6" y="T7"/>
              </a:cxn>
              <a:cxn ang="T14">
                <a:pos x="T8" y="T9"/>
              </a:cxn>
            </a:cxnLst>
            <a:rect l="T15" t="T16" r="T17" b="T18"/>
            <a:pathLst>
              <a:path w="45" h="545">
                <a:moveTo>
                  <a:pt x="45" y="545"/>
                </a:moveTo>
                <a:lnTo>
                  <a:pt x="45" y="0"/>
                </a:lnTo>
                <a:lnTo>
                  <a:pt x="0" y="136"/>
                </a:lnTo>
                <a:lnTo>
                  <a:pt x="0" y="408"/>
                </a:lnTo>
                <a:lnTo>
                  <a:pt x="45" y="545"/>
                </a:lnTo>
                <a:close/>
              </a:path>
            </a:pathLst>
          </a:custGeom>
          <a:solidFill>
            <a:schemeClr val="accent2"/>
          </a:solidFill>
          <a:ln w="9525">
            <a:solidFill>
              <a:srgbClr val="1269B0"/>
            </a:solidFill>
            <a:round/>
            <a:headEnd/>
            <a:tailEnd/>
          </a:ln>
        </p:spPr>
        <p:txBody>
          <a:bodyPr/>
          <a:lstStyle/>
          <a:p>
            <a:endParaRPr lang="en-US">
              <a:latin typeface="Calibri"/>
              <a:cs typeface="Calibri"/>
            </a:endParaRPr>
          </a:p>
        </p:txBody>
      </p:sp>
      <p:sp>
        <p:nvSpPr>
          <p:cNvPr id="577545" name="Oval 9"/>
          <p:cNvSpPr>
            <a:spLocks noChangeArrowheads="1"/>
          </p:cNvSpPr>
          <p:nvPr/>
        </p:nvSpPr>
        <p:spPr bwMode="auto">
          <a:xfrm>
            <a:off x="2700338" y="5803900"/>
            <a:ext cx="3024187" cy="576263"/>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56F0B1ED-B1C1-AF43-BCE2-ABAA80B6AA51}"/>
              </a:ext>
            </a:extLst>
          </p:cNvPr>
          <p:cNvSpPr>
            <a:spLocks noGrp="1"/>
          </p:cNvSpPr>
          <p:nvPr>
            <p:ph type="sldNum" sz="quarter" idx="4"/>
          </p:nvPr>
        </p:nvSpPr>
        <p:spPr/>
        <p:txBody>
          <a:bodyPr/>
          <a:lstStyle/>
          <a:p>
            <a:fld id="{79594931-7310-8546-9CE2-0B8C244628BE}" type="slidenum">
              <a:rPr lang="en-US" smtClean="0"/>
              <a:pPr/>
              <a:t>24</a:t>
            </a:fld>
            <a:endParaRPr lang="en-US"/>
          </a:p>
        </p:txBody>
      </p:sp>
    </p:spTree>
    <p:extLst>
      <p:ext uri="{BB962C8B-B14F-4D97-AF65-F5344CB8AC3E}">
        <p14:creationId xmlns:p14="http://schemas.microsoft.com/office/powerpoint/2010/main" val="333737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7544"/>
                                        </p:tgtEl>
                                        <p:attrNameLst>
                                          <p:attrName>style.visibility</p:attrName>
                                        </p:attrNameLst>
                                      </p:cBhvr>
                                      <p:to>
                                        <p:strVal val="visible"/>
                                      </p:to>
                                    </p:set>
                                    <p:animEffect transition="in" filter="fade">
                                      <p:cBhvr>
                                        <p:cTn id="7" dur="500"/>
                                        <p:tgtEl>
                                          <p:spTgt spid="5775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7545"/>
                                        </p:tgtEl>
                                        <p:attrNameLst>
                                          <p:attrName>style.visibility</p:attrName>
                                        </p:attrNameLst>
                                      </p:cBhvr>
                                      <p:to>
                                        <p:strVal val="visible"/>
                                      </p:to>
                                    </p:set>
                                    <p:animEffect transition="in" filter="fade">
                                      <p:cBhvr>
                                        <p:cTn id="10" dur="500"/>
                                        <p:tgtEl>
                                          <p:spTgt spid="577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44" grpId="0" animBg="1"/>
      <p:bldP spid="57754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noFill/>
        </p:spPr>
        <p:txBody>
          <a:bodyPr lIns="90488" tIns="44450" rIns="90488" bIns="44450"/>
          <a:lstStyle/>
          <a:p>
            <a:pPr eaLnBrk="1" hangingPunct="1"/>
            <a:r>
              <a:rPr lang="en-US" dirty="0">
                <a:latin typeface="Calibri"/>
                <a:cs typeface="Calibri"/>
              </a:rPr>
              <a:t>X-ray tube – History</a:t>
            </a:r>
          </a:p>
        </p:txBody>
      </p:sp>
      <p:pic>
        <p:nvPicPr>
          <p:cNvPr id="46083" name="Picture 4" descr="duopressler-big"/>
          <p:cNvPicPr>
            <a:picLocks noChangeAspect="1" noChangeArrowheads="1"/>
          </p:cNvPicPr>
          <p:nvPr/>
        </p:nvPicPr>
        <p:blipFill>
          <a:blip r:embed="rId3"/>
          <a:srcRect/>
          <a:stretch>
            <a:fillRect/>
          </a:stretch>
        </p:blipFill>
        <p:spPr bwMode="auto">
          <a:xfrm>
            <a:off x="719138" y="1437231"/>
            <a:ext cx="3671887" cy="2605088"/>
          </a:xfrm>
          <a:prstGeom prst="rect">
            <a:avLst/>
          </a:prstGeom>
          <a:noFill/>
          <a:ln w="28575">
            <a:solidFill>
              <a:schemeClr val="bg2"/>
            </a:solidFill>
            <a:miter lim="800000"/>
            <a:headEnd/>
            <a:tailEnd/>
          </a:ln>
        </p:spPr>
      </p:pic>
      <p:pic>
        <p:nvPicPr>
          <p:cNvPr id="46085" name="Picture 8" descr="X-Ray Tubes"/>
          <p:cNvPicPr>
            <a:picLocks noChangeAspect="1" noChangeArrowheads="1"/>
          </p:cNvPicPr>
          <p:nvPr/>
        </p:nvPicPr>
        <p:blipFill>
          <a:blip r:embed="rId4"/>
          <a:srcRect/>
          <a:stretch>
            <a:fillRect/>
          </a:stretch>
        </p:blipFill>
        <p:spPr bwMode="auto">
          <a:xfrm>
            <a:off x="2484438" y="3363268"/>
            <a:ext cx="3743325" cy="2482850"/>
          </a:xfrm>
          <a:prstGeom prst="rect">
            <a:avLst/>
          </a:prstGeom>
          <a:noFill/>
          <a:ln w="28575">
            <a:solidFill>
              <a:schemeClr val="bg2"/>
            </a:solidFill>
            <a:miter lim="800000"/>
            <a:headEnd/>
            <a:tailEnd/>
          </a:ln>
        </p:spPr>
      </p:pic>
      <p:pic>
        <p:nvPicPr>
          <p:cNvPr id="46086" name="Picture 5" descr="nago1"/>
          <p:cNvPicPr>
            <a:picLocks noChangeAspect="1" noChangeArrowheads="1"/>
          </p:cNvPicPr>
          <p:nvPr/>
        </p:nvPicPr>
        <p:blipFill>
          <a:blip r:embed="rId5"/>
          <a:srcRect/>
          <a:stretch>
            <a:fillRect/>
          </a:stretch>
        </p:blipFill>
        <p:spPr bwMode="auto">
          <a:xfrm>
            <a:off x="5867400" y="3650605"/>
            <a:ext cx="2020888" cy="2603500"/>
          </a:xfrm>
          <a:prstGeom prst="rect">
            <a:avLst/>
          </a:prstGeom>
          <a:noFill/>
          <a:ln w="28575">
            <a:solidFill>
              <a:schemeClr val="bg2"/>
            </a:solidFill>
            <a:miter lim="800000"/>
            <a:headEnd/>
            <a:tailEnd/>
          </a:ln>
        </p:spPr>
      </p:pic>
      <p:pic>
        <p:nvPicPr>
          <p:cNvPr id="565254" name="Picture 6" descr="nago2"/>
          <p:cNvPicPr>
            <a:picLocks noChangeAspect="1" noChangeArrowheads="1"/>
          </p:cNvPicPr>
          <p:nvPr/>
        </p:nvPicPr>
        <p:blipFill>
          <a:blip r:embed="rId6"/>
          <a:srcRect/>
          <a:stretch>
            <a:fillRect/>
          </a:stretch>
        </p:blipFill>
        <p:spPr bwMode="auto">
          <a:xfrm>
            <a:off x="5219700" y="1778943"/>
            <a:ext cx="3203575" cy="2446337"/>
          </a:xfrm>
          <a:prstGeom prst="rect">
            <a:avLst/>
          </a:prstGeom>
          <a:noFill/>
          <a:ln w="28575">
            <a:solidFill>
              <a:schemeClr val="bg2"/>
            </a:solidFill>
            <a:miter lim="800000"/>
            <a:headEnd/>
            <a:tailEnd/>
          </a:ln>
        </p:spPr>
      </p:pic>
      <p:sp>
        <p:nvSpPr>
          <p:cNvPr id="2" name="Slide Number Placeholder 1">
            <a:extLst>
              <a:ext uri="{FF2B5EF4-FFF2-40B4-BE49-F238E27FC236}">
                <a16:creationId xmlns:a16="http://schemas.microsoft.com/office/drawing/2014/main" id="{0249F94A-F263-3649-AACC-3A8E942D9041}"/>
              </a:ext>
            </a:extLst>
          </p:cNvPr>
          <p:cNvSpPr>
            <a:spLocks noGrp="1"/>
          </p:cNvSpPr>
          <p:nvPr>
            <p:ph type="sldNum" sz="quarter" idx="4"/>
          </p:nvPr>
        </p:nvSpPr>
        <p:spPr/>
        <p:txBody>
          <a:bodyPr/>
          <a:lstStyle/>
          <a:p>
            <a:fld id="{79594931-7310-8546-9CE2-0B8C244628BE}" type="slidenum">
              <a:rPr lang="en-US" smtClean="0"/>
              <a:pPr/>
              <a:t>25</a:t>
            </a:fld>
            <a:endParaRPr lang="en-US"/>
          </a:p>
        </p:txBody>
      </p:sp>
    </p:spTree>
    <p:extLst>
      <p:ext uri="{BB962C8B-B14F-4D97-AF65-F5344CB8AC3E}">
        <p14:creationId xmlns:p14="http://schemas.microsoft.com/office/powerpoint/2010/main" val="2364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5254"/>
                                        </p:tgtEl>
                                        <p:attrNameLst>
                                          <p:attrName>style.visibility</p:attrName>
                                        </p:attrNameLst>
                                      </p:cBhvr>
                                      <p:to>
                                        <p:strVal val="visible"/>
                                      </p:to>
                                    </p:set>
                                    <p:animEffect transition="in" filter="fade">
                                      <p:cBhvr>
                                        <p:cTn id="7" dur="500"/>
                                        <p:tgtEl>
                                          <p:spTgt spid="565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Attenuation of X-rays </a:t>
            </a:r>
            <a:endParaRPr lang="en-US" sz="5400" b="1" baseline="0" dirty="0">
              <a:solidFill>
                <a:srgbClr val="2A6AB3"/>
              </a:solidFill>
              <a:latin typeface="Calibri"/>
              <a:cs typeface="Calibri"/>
            </a:endParaRP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2.4-2.5</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6393CC6F-35D0-CF41-B170-BBE490A59A71}"/>
              </a:ext>
            </a:extLst>
          </p:cNvPr>
          <p:cNvSpPr>
            <a:spLocks noGrp="1"/>
          </p:cNvSpPr>
          <p:nvPr>
            <p:ph type="sldNum" sz="quarter" idx="4"/>
          </p:nvPr>
        </p:nvSpPr>
        <p:spPr/>
        <p:txBody>
          <a:bodyPr/>
          <a:lstStyle/>
          <a:p>
            <a:fld id="{79594931-7310-8546-9CE2-0B8C244628BE}" type="slidenum">
              <a:rPr lang="en-US" smtClean="0"/>
              <a:pPr/>
              <a:t>26</a:t>
            </a:fld>
            <a:endParaRPr lang="en-US"/>
          </a:p>
        </p:txBody>
      </p:sp>
    </p:spTree>
    <p:extLst>
      <p:ext uri="{BB962C8B-B14F-4D97-AF65-F5344CB8AC3E}">
        <p14:creationId xmlns:p14="http://schemas.microsoft.com/office/powerpoint/2010/main" val="87309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atin typeface="Calibri"/>
                <a:cs typeface="Calibri"/>
              </a:rPr>
              <a:t>Terminology</a:t>
            </a:r>
          </a:p>
        </p:txBody>
      </p:sp>
      <p:sp>
        <p:nvSpPr>
          <p:cNvPr id="668675" name="Rectangle 3"/>
          <p:cNvSpPr>
            <a:spLocks noChangeArrowheads="1"/>
          </p:cNvSpPr>
          <p:nvPr/>
        </p:nvSpPr>
        <p:spPr bwMode="auto">
          <a:xfrm>
            <a:off x="684213" y="1268413"/>
            <a:ext cx="8135937" cy="107950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Transmission</a:t>
            </a:r>
          </a:p>
          <a:p>
            <a:pPr marL="1143000" lvl="2" indent="-228600">
              <a:lnSpc>
                <a:spcPts val="2400"/>
              </a:lnSpc>
              <a:spcBef>
                <a:spcPts val="400"/>
              </a:spcBef>
              <a:buFontTx/>
              <a:buChar char="-"/>
            </a:pPr>
            <a:r>
              <a:rPr lang="en-GB" b="0" baseline="0">
                <a:latin typeface="Calibri"/>
                <a:cs typeface="Calibri"/>
              </a:rPr>
              <a:t>Photons passing through the body</a:t>
            </a:r>
          </a:p>
        </p:txBody>
      </p:sp>
      <p:sp>
        <p:nvSpPr>
          <p:cNvPr id="668676" name="Rectangle 4"/>
          <p:cNvSpPr>
            <a:spLocks noChangeArrowheads="1"/>
          </p:cNvSpPr>
          <p:nvPr/>
        </p:nvSpPr>
        <p:spPr bwMode="auto">
          <a:xfrm>
            <a:off x="684213" y="2493963"/>
            <a:ext cx="8135937" cy="1368425"/>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Absorption</a:t>
            </a:r>
          </a:p>
          <a:p>
            <a:pPr marL="1143000" lvl="2" indent="-228600">
              <a:lnSpc>
                <a:spcPts val="2400"/>
              </a:lnSpc>
              <a:spcBef>
                <a:spcPts val="400"/>
              </a:spcBef>
              <a:buFontTx/>
              <a:buChar char="-"/>
            </a:pPr>
            <a:r>
              <a:rPr lang="en-GB" b="0" baseline="0">
                <a:latin typeface="Calibri"/>
                <a:cs typeface="Calibri"/>
              </a:rPr>
              <a:t>Partial or total absorption of photon energy</a:t>
            </a:r>
          </a:p>
        </p:txBody>
      </p:sp>
      <p:sp>
        <p:nvSpPr>
          <p:cNvPr id="668680" name="Rectangle 8"/>
          <p:cNvSpPr>
            <a:spLocks noChangeArrowheads="1"/>
          </p:cNvSpPr>
          <p:nvPr/>
        </p:nvSpPr>
        <p:spPr bwMode="auto">
          <a:xfrm>
            <a:off x="684213" y="3716338"/>
            <a:ext cx="8135937" cy="1368425"/>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Scatter</a:t>
            </a:r>
          </a:p>
          <a:p>
            <a:pPr marL="1143000" lvl="2" indent="-228600">
              <a:lnSpc>
                <a:spcPts val="2400"/>
              </a:lnSpc>
              <a:spcBef>
                <a:spcPts val="400"/>
              </a:spcBef>
              <a:buFontTx/>
              <a:buChar char="-"/>
            </a:pPr>
            <a:r>
              <a:rPr lang="en-GB" b="0" baseline="0">
                <a:latin typeface="Calibri"/>
                <a:cs typeface="Calibri"/>
              </a:rPr>
              <a:t>Photons diverted in a new direction</a:t>
            </a:r>
          </a:p>
        </p:txBody>
      </p:sp>
      <p:sp>
        <p:nvSpPr>
          <p:cNvPr id="668681" name="Rectangle 9"/>
          <p:cNvSpPr>
            <a:spLocks noChangeArrowheads="1"/>
          </p:cNvSpPr>
          <p:nvPr/>
        </p:nvSpPr>
        <p:spPr bwMode="auto">
          <a:xfrm>
            <a:off x="684213" y="4868863"/>
            <a:ext cx="8135937" cy="1368425"/>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Attenuation</a:t>
            </a:r>
          </a:p>
          <a:p>
            <a:pPr marL="1143000" lvl="2" indent="-228600">
              <a:lnSpc>
                <a:spcPts val="2400"/>
              </a:lnSpc>
              <a:spcBef>
                <a:spcPts val="400"/>
              </a:spcBef>
              <a:buFontTx/>
              <a:buChar char="-"/>
            </a:pPr>
            <a:r>
              <a:rPr lang="en-GB" b="0" baseline="0">
                <a:latin typeface="Calibri"/>
                <a:cs typeface="Calibri"/>
              </a:rPr>
              <a:t>Absorption + scatter</a:t>
            </a:r>
          </a:p>
        </p:txBody>
      </p:sp>
      <p:sp>
        <p:nvSpPr>
          <p:cNvPr id="2" name="Slide Number Placeholder 1">
            <a:extLst>
              <a:ext uri="{FF2B5EF4-FFF2-40B4-BE49-F238E27FC236}">
                <a16:creationId xmlns:a16="http://schemas.microsoft.com/office/drawing/2014/main" id="{43AEA866-DC2B-4D44-B0E0-E7A0C2046344}"/>
              </a:ext>
            </a:extLst>
          </p:cNvPr>
          <p:cNvSpPr>
            <a:spLocks noGrp="1"/>
          </p:cNvSpPr>
          <p:nvPr>
            <p:ph type="sldNum" sz="quarter" idx="4"/>
          </p:nvPr>
        </p:nvSpPr>
        <p:spPr/>
        <p:txBody>
          <a:bodyPr/>
          <a:lstStyle/>
          <a:p>
            <a:fld id="{79594931-7310-8546-9CE2-0B8C244628BE}" type="slidenum">
              <a:rPr lang="en-US" smtClean="0"/>
              <a:pPr/>
              <a:t>27</a:t>
            </a:fld>
            <a:endParaRPr lang="en-US"/>
          </a:p>
        </p:txBody>
      </p:sp>
    </p:spTree>
    <p:extLst>
      <p:ext uri="{BB962C8B-B14F-4D97-AF65-F5344CB8AC3E}">
        <p14:creationId xmlns:p14="http://schemas.microsoft.com/office/powerpoint/2010/main" val="194856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8675"/>
                                        </p:tgtEl>
                                        <p:attrNameLst>
                                          <p:attrName>style.visibility</p:attrName>
                                        </p:attrNameLst>
                                      </p:cBhvr>
                                      <p:to>
                                        <p:strVal val="visible"/>
                                      </p:to>
                                    </p:set>
                                    <p:animEffect transition="in" filter="fade">
                                      <p:cBhvr>
                                        <p:cTn id="7" dur="500"/>
                                        <p:tgtEl>
                                          <p:spTgt spid="6686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8676"/>
                                        </p:tgtEl>
                                        <p:attrNameLst>
                                          <p:attrName>style.visibility</p:attrName>
                                        </p:attrNameLst>
                                      </p:cBhvr>
                                      <p:to>
                                        <p:strVal val="visible"/>
                                      </p:to>
                                    </p:set>
                                    <p:animEffect transition="in" filter="fade">
                                      <p:cBhvr>
                                        <p:cTn id="12" dur="500"/>
                                        <p:tgtEl>
                                          <p:spTgt spid="6686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8680"/>
                                        </p:tgtEl>
                                        <p:attrNameLst>
                                          <p:attrName>style.visibility</p:attrName>
                                        </p:attrNameLst>
                                      </p:cBhvr>
                                      <p:to>
                                        <p:strVal val="visible"/>
                                      </p:to>
                                    </p:set>
                                    <p:animEffect transition="in" filter="fade">
                                      <p:cBhvr>
                                        <p:cTn id="17" dur="500"/>
                                        <p:tgtEl>
                                          <p:spTgt spid="6686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68681"/>
                                        </p:tgtEl>
                                        <p:attrNameLst>
                                          <p:attrName>style.visibility</p:attrName>
                                        </p:attrNameLst>
                                      </p:cBhvr>
                                      <p:to>
                                        <p:strVal val="visible"/>
                                      </p:to>
                                    </p:set>
                                    <p:animEffect transition="in" filter="fade">
                                      <p:cBhvr>
                                        <p:cTn id="22" dur="500"/>
                                        <p:tgtEl>
                                          <p:spTgt spid="66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5" grpId="0"/>
      <p:bldP spid="668676" grpId="0"/>
      <p:bldP spid="668680" grpId="0"/>
      <p:bldP spid="66868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atin typeface="Calibri"/>
                <a:cs typeface="Calibri"/>
              </a:rPr>
              <a:t>Attenuation</a:t>
            </a:r>
          </a:p>
        </p:txBody>
      </p:sp>
      <p:sp>
        <p:nvSpPr>
          <p:cNvPr id="49155" name="Rectangle 20"/>
          <p:cNvSpPr>
            <a:spLocks noChangeArrowheads="1"/>
          </p:cNvSpPr>
          <p:nvPr/>
        </p:nvSpPr>
        <p:spPr bwMode="auto">
          <a:xfrm>
            <a:off x="638175" y="1209822"/>
            <a:ext cx="6115526" cy="461665"/>
          </a:xfrm>
          <a:prstGeom prst="rect">
            <a:avLst/>
          </a:prstGeom>
          <a:noFill/>
          <a:ln w="9525">
            <a:noFill/>
            <a:miter lim="800000"/>
            <a:headEnd/>
            <a:tailEnd/>
          </a:ln>
        </p:spPr>
        <p:txBody>
          <a:bodyPr wrap="none">
            <a:spAutoFit/>
          </a:bodyPr>
          <a:lstStyle/>
          <a:p>
            <a:r>
              <a:rPr lang="en-US" sz="2400" baseline="0">
                <a:latin typeface="Calibri"/>
                <a:cs typeface="Calibri"/>
              </a:rPr>
              <a:t>Attenuation in body with transmission of 80%:</a:t>
            </a:r>
            <a:endParaRPr lang="en-US" sz="2400" b="0" baseline="0">
              <a:latin typeface="Calibri"/>
              <a:cs typeface="Calibri"/>
            </a:endParaRPr>
          </a:p>
        </p:txBody>
      </p:sp>
      <p:sp>
        <p:nvSpPr>
          <p:cNvPr id="49156" name="Oval 4"/>
          <p:cNvSpPr>
            <a:spLocks noChangeArrowheads="1"/>
          </p:cNvSpPr>
          <p:nvPr/>
        </p:nvSpPr>
        <p:spPr bwMode="auto">
          <a:xfrm>
            <a:off x="2308225" y="2284413"/>
            <a:ext cx="596900" cy="601662"/>
          </a:xfrm>
          <a:prstGeom prst="ellipse">
            <a:avLst/>
          </a:prstGeom>
          <a:gradFill rotWithShape="1">
            <a:gsLst>
              <a:gs pos="0">
                <a:srgbClr val="C0C0C0"/>
              </a:gs>
              <a:gs pos="100000">
                <a:srgbClr val="595959"/>
              </a:gs>
            </a:gsLst>
            <a:path path="shape">
              <a:fillToRect l="50000" t="50000" r="50000" b="50000"/>
            </a:path>
          </a:gradFill>
          <a:ln w="9525">
            <a:solidFill>
              <a:srgbClr val="000000"/>
            </a:solidFill>
            <a:round/>
            <a:headEnd/>
            <a:tailEnd/>
          </a:ln>
        </p:spPr>
        <p:txBody>
          <a:bodyPr/>
          <a:lstStyle/>
          <a:p>
            <a:endParaRPr lang="en-US">
              <a:latin typeface="Calibri"/>
              <a:cs typeface="Calibri"/>
            </a:endParaRPr>
          </a:p>
        </p:txBody>
      </p:sp>
      <p:sp>
        <p:nvSpPr>
          <p:cNvPr id="49157" name="Oval 5"/>
          <p:cNvSpPr>
            <a:spLocks noChangeArrowheads="1"/>
          </p:cNvSpPr>
          <p:nvPr/>
        </p:nvSpPr>
        <p:spPr bwMode="auto">
          <a:xfrm>
            <a:off x="2308225" y="2886075"/>
            <a:ext cx="596900" cy="1198563"/>
          </a:xfrm>
          <a:prstGeom prst="ellipse">
            <a:avLst/>
          </a:prstGeom>
          <a:gradFill rotWithShape="1">
            <a:gsLst>
              <a:gs pos="0">
                <a:srgbClr val="C0C0C0"/>
              </a:gs>
              <a:gs pos="100000">
                <a:srgbClr val="595959"/>
              </a:gs>
            </a:gsLst>
            <a:path path="shape">
              <a:fillToRect l="50000" t="50000" r="50000" b="50000"/>
            </a:path>
          </a:gradFill>
          <a:ln w="9525">
            <a:solidFill>
              <a:srgbClr val="000000"/>
            </a:solidFill>
            <a:round/>
            <a:headEnd/>
            <a:tailEnd/>
          </a:ln>
        </p:spPr>
        <p:txBody>
          <a:bodyPr/>
          <a:lstStyle/>
          <a:p>
            <a:endParaRPr lang="en-US">
              <a:latin typeface="Calibri"/>
              <a:cs typeface="Calibri"/>
            </a:endParaRPr>
          </a:p>
        </p:txBody>
      </p:sp>
      <p:sp>
        <p:nvSpPr>
          <p:cNvPr id="49158" name="AutoShape 6"/>
          <p:cNvSpPr>
            <a:spLocks noChangeArrowheads="1"/>
          </p:cNvSpPr>
          <p:nvPr/>
        </p:nvSpPr>
        <p:spPr bwMode="auto">
          <a:xfrm rot="-5400000">
            <a:off x="2079626" y="2433637"/>
            <a:ext cx="303212" cy="303213"/>
          </a:xfrm>
          <a:prstGeom prst="triangle">
            <a:avLst>
              <a:gd name="adj" fmla="val 50000"/>
            </a:avLst>
          </a:prstGeom>
          <a:gradFill rotWithShape="1">
            <a:gsLst>
              <a:gs pos="0">
                <a:srgbClr val="595959"/>
              </a:gs>
              <a:gs pos="50000">
                <a:srgbClr val="C0C0C0"/>
              </a:gs>
              <a:gs pos="100000">
                <a:srgbClr val="595959"/>
              </a:gs>
            </a:gsLst>
            <a:lin ang="5400000" scaled="1"/>
          </a:gradFill>
          <a:ln w="9525">
            <a:noFill/>
            <a:miter lim="800000"/>
            <a:headEnd/>
            <a:tailEnd/>
          </a:ln>
        </p:spPr>
        <p:txBody>
          <a:bodyPr/>
          <a:lstStyle/>
          <a:p>
            <a:endParaRPr lang="en-US">
              <a:latin typeface="Calibri"/>
              <a:cs typeface="Calibri"/>
            </a:endParaRPr>
          </a:p>
        </p:txBody>
      </p:sp>
      <p:sp>
        <p:nvSpPr>
          <p:cNvPr id="49159" name="Oval 8"/>
          <p:cNvSpPr>
            <a:spLocks noChangeArrowheads="1"/>
          </p:cNvSpPr>
          <p:nvPr/>
        </p:nvSpPr>
        <p:spPr bwMode="auto">
          <a:xfrm>
            <a:off x="1597025" y="3970338"/>
            <a:ext cx="2019300" cy="596900"/>
          </a:xfrm>
          <a:prstGeom prst="ellipse">
            <a:avLst/>
          </a:prstGeom>
          <a:noFill/>
          <a:ln w="9525">
            <a:noFill/>
            <a:round/>
            <a:headEnd/>
            <a:tailEnd/>
          </a:ln>
        </p:spPr>
        <p:txBody>
          <a:bodyPr lIns="0" tIns="0" rIns="0" bIns="0"/>
          <a:lstStyle/>
          <a:p>
            <a:pPr algn="ctr"/>
            <a:r>
              <a:rPr lang="de-CH" altLang="ja-JP" sz="2400" baseline="0">
                <a:solidFill>
                  <a:schemeClr val="tx1"/>
                </a:solidFill>
                <a:latin typeface="Calibri"/>
                <a:ea typeface="MS Mincho" pitchFamily="49" charset="-128"/>
                <a:cs typeface="Calibri"/>
              </a:rPr>
              <a:t>Object</a:t>
            </a:r>
            <a:endParaRPr lang="en-US" sz="2400" b="0" u="sng">
              <a:solidFill>
                <a:schemeClr val="tx1"/>
              </a:solidFill>
              <a:latin typeface="Calibri"/>
              <a:cs typeface="Calibri"/>
            </a:endParaRPr>
          </a:p>
        </p:txBody>
      </p:sp>
      <p:sp>
        <p:nvSpPr>
          <p:cNvPr id="49160" name="Oval 10"/>
          <p:cNvSpPr>
            <a:spLocks noChangeArrowheads="1"/>
          </p:cNvSpPr>
          <p:nvPr/>
        </p:nvSpPr>
        <p:spPr bwMode="auto">
          <a:xfrm>
            <a:off x="4259263" y="2284413"/>
            <a:ext cx="595312" cy="601662"/>
          </a:xfrm>
          <a:prstGeom prst="ellipse">
            <a:avLst/>
          </a:prstGeom>
          <a:gradFill rotWithShape="1">
            <a:gsLst>
              <a:gs pos="0">
                <a:srgbClr val="C0C0C0"/>
              </a:gs>
              <a:gs pos="100000">
                <a:srgbClr val="595959"/>
              </a:gs>
            </a:gsLst>
            <a:path path="shape">
              <a:fillToRect l="50000" t="50000" r="50000" b="50000"/>
            </a:path>
          </a:gradFill>
          <a:ln w="9525">
            <a:solidFill>
              <a:srgbClr val="000000"/>
            </a:solidFill>
            <a:round/>
            <a:headEnd/>
            <a:tailEnd/>
          </a:ln>
        </p:spPr>
        <p:txBody>
          <a:bodyPr/>
          <a:lstStyle/>
          <a:p>
            <a:endParaRPr lang="en-US">
              <a:latin typeface="Calibri"/>
              <a:cs typeface="Calibri"/>
            </a:endParaRPr>
          </a:p>
        </p:txBody>
      </p:sp>
      <p:sp>
        <p:nvSpPr>
          <p:cNvPr id="49161" name="Oval 11"/>
          <p:cNvSpPr>
            <a:spLocks noChangeArrowheads="1"/>
          </p:cNvSpPr>
          <p:nvPr/>
        </p:nvSpPr>
        <p:spPr bwMode="auto">
          <a:xfrm>
            <a:off x="4259263" y="2886075"/>
            <a:ext cx="595312" cy="1198563"/>
          </a:xfrm>
          <a:prstGeom prst="ellipse">
            <a:avLst/>
          </a:prstGeom>
          <a:gradFill rotWithShape="1">
            <a:gsLst>
              <a:gs pos="0">
                <a:srgbClr val="C0C0C0"/>
              </a:gs>
              <a:gs pos="100000">
                <a:srgbClr val="595959"/>
              </a:gs>
            </a:gsLst>
            <a:path path="shape">
              <a:fillToRect l="50000" t="50000" r="50000" b="50000"/>
            </a:path>
          </a:gradFill>
          <a:ln w="9525">
            <a:solidFill>
              <a:srgbClr val="000000"/>
            </a:solidFill>
            <a:round/>
            <a:headEnd/>
            <a:tailEnd/>
          </a:ln>
        </p:spPr>
        <p:txBody>
          <a:bodyPr/>
          <a:lstStyle/>
          <a:p>
            <a:endParaRPr lang="en-US">
              <a:latin typeface="Calibri"/>
              <a:cs typeface="Calibri"/>
            </a:endParaRPr>
          </a:p>
        </p:txBody>
      </p:sp>
      <p:sp>
        <p:nvSpPr>
          <p:cNvPr id="49162" name="AutoShape 12"/>
          <p:cNvSpPr>
            <a:spLocks noChangeArrowheads="1"/>
          </p:cNvSpPr>
          <p:nvPr/>
        </p:nvSpPr>
        <p:spPr bwMode="auto">
          <a:xfrm rot="-5400000">
            <a:off x="4029870" y="2434431"/>
            <a:ext cx="303212" cy="301625"/>
          </a:xfrm>
          <a:prstGeom prst="triangle">
            <a:avLst>
              <a:gd name="adj" fmla="val 50000"/>
            </a:avLst>
          </a:prstGeom>
          <a:gradFill rotWithShape="1">
            <a:gsLst>
              <a:gs pos="0">
                <a:srgbClr val="595959"/>
              </a:gs>
              <a:gs pos="50000">
                <a:srgbClr val="C0C0C0"/>
              </a:gs>
              <a:gs pos="100000">
                <a:srgbClr val="595959"/>
              </a:gs>
            </a:gsLst>
            <a:lin ang="5400000" scaled="1"/>
          </a:gradFill>
          <a:ln w="9525">
            <a:noFill/>
            <a:miter lim="800000"/>
            <a:headEnd/>
            <a:tailEnd/>
          </a:ln>
        </p:spPr>
        <p:txBody>
          <a:bodyPr/>
          <a:lstStyle/>
          <a:p>
            <a:endParaRPr lang="en-US">
              <a:latin typeface="Calibri"/>
              <a:cs typeface="Calibri"/>
            </a:endParaRPr>
          </a:p>
        </p:txBody>
      </p:sp>
      <p:sp>
        <p:nvSpPr>
          <p:cNvPr id="49163" name="Oval 13"/>
          <p:cNvSpPr>
            <a:spLocks noChangeArrowheads="1"/>
          </p:cNvSpPr>
          <p:nvPr/>
        </p:nvSpPr>
        <p:spPr bwMode="auto">
          <a:xfrm>
            <a:off x="3546475" y="3970338"/>
            <a:ext cx="2020888" cy="596900"/>
          </a:xfrm>
          <a:prstGeom prst="ellipse">
            <a:avLst/>
          </a:prstGeom>
          <a:noFill/>
          <a:ln w="9525">
            <a:noFill/>
            <a:round/>
            <a:headEnd/>
            <a:tailEnd/>
          </a:ln>
        </p:spPr>
        <p:txBody>
          <a:bodyPr lIns="0" tIns="0" rIns="0" bIns="0"/>
          <a:lstStyle/>
          <a:p>
            <a:pPr algn="ctr"/>
            <a:r>
              <a:rPr lang="de-CH" altLang="ja-JP" sz="2400" baseline="0">
                <a:solidFill>
                  <a:schemeClr val="tx1"/>
                </a:solidFill>
                <a:latin typeface="Calibri"/>
                <a:ea typeface="MS Mincho" pitchFamily="49" charset="-128"/>
                <a:cs typeface="Calibri"/>
              </a:rPr>
              <a:t>Object</a:t>
            </a:r>
            <a:endParaRPr lang="en-US" sz="2400" b="0" u="sng">
              <a:solidFill>
                <a:schemeClr val="tx1"/>
              </a:solidFill>
              <a:latin typeface="Calibri"/>
              <a:cs typeface="Calibri"/>
            </a:endParaRPr>
          </a:p>
        </p:txBody>
      </p:sp>
      <p:sp>
        <p:nvSpPr>
          <p:cNvPr id="49164" name="Oval 14"/>
          <p:cNvSpPr>
            <a:spLocks noChangeArrowheads="1"/>
          </p:cNvSpPr>
          <p:nvPr/>
        </p:nvSpPr>
        <p:spPr bwMode="auto">
          <a:xfrm>
            <a:off x="6180138" y="2284413"/>
            <a:ext cx="596900" cy="601662"/>
          </a:xfrm>
          <a:prstGeom prst="ellipse">
            <a:avLst/>
          </a:prstGeom>
          <a:gradFill rotWithShape="1">
            <a:gsLst>
              <a:gs pos="0">
                <a:srgbClr val="C0C0C0"/>
              </a:gs>
              <a:gs pos="100000">
                <a:srgbClr val="595959"/>
              </a:gs>
            </a:gsLst>
            <a:path path="shape">
              <a:fillToRect l="50000" t="50000" r="50000" b="50000"/>
            </a:path>
          </a:gradFill>
          <a:ln w="9525">
            <a:solidFill>
              <a:srgbClr val="000000"/>
            </a:solidFill>
            <a:round/>
            <a:headEnd/>
            <a:tailEnd/>
          </a:ln>
        </p:spPr>
        <p:txBody>
          <a:bodyPr/>
          <a:lstStyle/>
          <a:p>
            <a:endParaRPr lang="en-US">
              <a:latin typeface="Calibri"/>
              <a:cs typeface="Calibri"/>
            </a:endParaRPr>
          </a:p>
        </p:txBody>
      </p:sp>
      <p:sp>
        <p:nvSpPr>
          <p:cNvPr id="49165" name="Oval 15"/>
          <p:cNvSpPr>
            <a:spLocks noChangeArrowheads="1"/>
          </p:cNvSpPr>
          <p:nvPr/>
        </p:nvSpPr>
        <p:spPr bwMode="auto">
          <a:xfrm>
            <a:off x="6180138" y="2886075"/>
            <a:ext cx="596900" cy="1198563"/>
          </a:xfrm>
          <a:prstGeom prst="ellipse">
            <a:avLst/>
          </a:prstGeom>
          <a:gradFill rotWithShape="1">
            <a:gsLst>
              <a:gs pos="0">
                <a:srgbClr val="C0C0C0"/>
              </a:gs>
              <a:gs pos="100000">
                <a:srgbClr val="595959"/>
              </a:gs>
            </a:gsLst>
            <a:path path="shape">
              <a:fillToRect l="50000" t="50000" r="50000" b="50000"/>
            </a:path>
          </a:gradFill>
          <a:ln w="9525">
            <a:solidFill>
              <a:srgbClr val="000000"/>
            </a:solidFill>
            <a:round/>
            <a:headEnd/>
            <a:tailEnd/>
          </a:ln>
        </p:spPr>
        <p:txBody>
          <a:bodyPr/>
          <a:lstStyle/>
          <a:p>
            <a:endParaRPr lang="en-US">
              <a:latin typeface="Calibri"/>
              <a:cs typeface="Calibri"/>
            </a:endParaRPr>
          </a:p>
        </p:txBody>
      </p:sp>
      <p:sp>
        <p:nvSpPr>
          <p:cNvPr id="49166" name="AutoShape 16"/>
          <p:cNvSpPr>
            <a:spLocks noChangeArrowheads="1"/>
          </p:cNvSpPr>
          <p:nvPr/>
        </p:nvSpPr>
        <p:spPr bwMode="auto">
          <a:xfrm rot="-5400000">
            <a:off x="5951538" y="2433638"/>
            <a:ext cx="303212" cy="303212"/>
          </a:xfrm>
          <a:prstGeom prst="triangle">
            <a:avLst>
              <a:gd name="adj" fmla="val 50000"/>
            </a:avLst>
          </a:prstGeom>
          <a:gradFill rotWithShape="1">
            <a:gsLst>
              <a:gs pos="0">
                <a:srgbClr val="595959"/>
              </a:gs>
              <a:gs pos="50000">
                <a:srgbClr val="C0C0C0"/>
              </a:gs>
              <a:gs pos="100000">
                <a:srgbClr val="595959"/>
              </a:gs>
            </a:gsLst>
            <a:lin ang="5400000" scaled="1"/>
          </a:gradFill>
          <a:ln w="9525">
            <a:noFill/>
            <a:miter lim="800000"/>
            <a:headEnd/>
            <a:tailEnd/>
          </a:ln>
        </p:spPr>
        <p:txBody>
          <a:bodyPr/>
          <a:lstStyle/>
          <a:p>
            <a:endParaRPr lang="en-US">
              <a:latin typeface="Calibri"/>
              <a:cs typeface="Calibri"/>
            </a:endParaRPr>
          </a:p>
        </p:txBody>
      </p:sp>
      <p:sp>
        <p:nvSpPr>
          <p:cNvPr id="49167" name="Oval 17"/>
          <p:cNvSpPr>
            <a:spLocks noChangeArrowheads="1"/>
          </p:cNvSpPr>
          <p:nvPr/>
        </p:nvSpPr>
        <p:spPr bwMode="auto">
          <a:xfrm>
            <a:off x="5473700" y="3976688"/>
            <a:ext cx="2019300" cy="596900"/>
          </a:xfrm>
          <a:prstGeom prst="ellipse">
            <a:avLst/>
          </a:prstGeom>
          <a:noFill/>
          <a:ln w="9525">
            <a:noFill/>
            <a:round/>
            <a:headEnd/>
            <a:tailEnd/>
          </a:ln>
        </p:spPr>
        <p:txBody>
          <a:bodyPr lIns="0" tIns="0" rIns="0" bIns="0"/>
          <a:lstStyle/>
          <a:p>
            <a:pPr algn="ctr"/>
            <a:r>
              <a:rPr lang="de-CH" altLang="ja-JP" sz="2400" baseline="0">
                <a:solidFill>
                  <a:schemeClr val="tx1"/>
                </a:solidFill>
                <a:latin typeface="Calibri"/>
                <a:ea typeface="MS Mincho" pitchFamily="49" charset="-128"/>
                <a:cs typeface="Calibri"/>
              </a:rPr>
              <a:t>Object</a:t>
            </a:r>
            <a:endParaRPr lang="en-US" sz="2400" b="0" u="sng">
              <a:solidFill>
                <a:schemeClr val="tx1"/>
              </a:solidFill>
              <a:latin typeface="Calibri"/>
              <a:cs typeface="Calibri"/>
            </a:endParaRPr>
          </a:p>
        </p:txBody>
      </p:sp>
      <p:sp>
        <p:nvSpPr>
          <p:cNvPr id="49168" name="AutoShape 18"/>
          <p:cNvSpPr>
            <a:spLocks noChangeArrowheads="1"/>
          </p:cNvSpPr>
          <p:nvPr/>
        </p:nvSpPr>
        <p:spPr bwMode="auto">
          <a:xfrm>
            <a:off x="1309688" y="2947988"/>
            <a:ext cx="873125" cy="623887"/>
          </a:xfrm>
          <a:prstGeom prst="rightArrow">
            <a:avLst>
              <a:gd name="adj1" fmla="val 50000"/>
              <a:gd name="adj2" fmla="val 34987"/>
            </a:avLst>
          </a:prstGeom>
          <a:solidFill>
            <a:schemeClr val="accent2"/>
          </a:solidFill>
          <a:ln w="9525">
            <a:solidFill>
              <a:srgbClr val="1269B0"/>
            </a:solidFill>
            <a:miter lim="800000"/>
            <a:headEnd/>
            <a:tailEnd/>
          </a:ln>
        </p:spPr>
        <p:txBody>
          <a:bodyPr wrap="none" anchor="ctr"/>
          <a:lstStyle/>
          <a:p>
            <a:endParaRPr lang="en-US">
              <a:latin typeface="Calibri"/>
              <a:cs typeface="Calibri"/>
            </a:endParaRPr>
          </a:p>
        </p:txBody>
      </p:sp>
      <p:sp>
        <p:nvSpPr>
          <p:cNvPr id="49169" name="AutoShape 19"/>
          <p:cNvSpPr>
            <a:spLocks noChangeArrowheads="1"/>
          </p:cNvSpPr>
          <p:nvPr/>
        </p:nvSpPr>
        <p:spPr bwMode="auto">
          <a:xfrm>
            <a:off x="3182938" y="3009900"/>
            <a:ext cx="874712" cy="500063"/>
          </a:xfrm>
          <a:prstGeom prst="rightArrow">
            <a:avLst>
              <a:gd name="adj1" fmla="val 50000"/>
              <a:gd name="adj2" fmla="val 43730"/>
            </a:avLst>
          </a:prstGeom>
          <a:solidFill>
            <a:schemeClr val="accent2"/>
          </a:solidFill>
          <a:ln w="9525">
            <a:solidFill>
              <a:srgbClr val="1269B0"/>
            </a:solidFill>
            <a:miter lim="800000"/>
            <a:headEnd/>
            <a:tailEnd/>
          </a:ln>
        </p:spPr>
        <p:txBody>
          <a:bodyPr wrap="none" anchor="ctr"/>
          <a:lstStyle/>
          <a:p>
            <a:endParaRPr lang="en-US">
              <a:latin typeface="Calibri"/>
              <a:cs typeface="Calibri"/>
            </a:endParaRPr>
          </a:p>
        </p:txBody>
      </p:sp>
      <p:sp>
        <p:nvSpPr>
          <p:cNvPr id="49170" name="Rectangle 21"/>
          <p:cNvSpPr>
            <a:spLocks noChangeArrowheads="1"/>
          </p:cNvSpPr>
          <p:nvPr/>
        </p:nvSpPr>
        <p:spPr bwMode="auto">
          <a:xfrm>
            <a:off x="1274763" y="2697163"/>
            <a:ext cx="756938" cy="400110"/>
          </a:xfrm>
          <a:prstGeom prst="rect">
            <a:avLst/>
          </a:prstGeom>
          <a:noFill/>
          <a:ln w="9525">
            <a:noFill/>
            <a:miter lim="800000"/>
            <a:headEnd/>
            <a:tailEnd/>
          </a:ln>
        </p:spPr>
        <p:txBody>
          <a:bodyPr wrap="none">
            <a:spAutoFit/>
          </a:bodyPr>
          <a:lstStyle/>
          <a:p>
            <a:r>
              <a:rPr lang="en-US" sz="2000" baseline="0" dirty="0">
                <a:latin typeface="Calibri"/>
                <a:cs typeface="Calibri"/>
              </a:rPr>
              <a:t>100%</a:t>
            </a:r>
            <a:endParaRPr lang="en-US" sz="2000" b="0" baseline="0" dirty="0">
              <a:latin typeface="Calibri"/>
              <a:cs typeface="Calibri"/>
            </a:endParaRPr>
          </a:p>
        </p:txBody>
      </p:sp>
      <p:sp>
        <p:nvSpPr>
          <p:cNvPr id="49171" name="Rectangle 22"/>
          <p:cNvSpPr>
            <a:spLocks noChangeArrowheads="1"/>
          </p:cNvSpPr>
          <p:nvPr/>
        </p:nvSpPr>
        <p:spPr bwMode="auto">
          <a:xfrm>
            <a:off x="3244850" y="2697163"/>
            <a:ext cx="627095" cy="400110"/>
          </a:xfrm>
          <a:prstGeom prst="rect">
            <a:avLst/>
          </a:prstGeom>
          <a:noFill/>
          <a:ln w="9525">
            <a:noFill/>
            <a:miter lim="800000"/>
            <a:headEnd/>
            <a:tailEnd/>
          </a:ln>
        </p:spPr>
        <p:txBody>
          <a:bodyPr wrap="none">
            <a:spAutoFit/>
          </a:bodyPr>
          <a:lstStyle/>
          <a:p>
            <a:r>
              <a:rPr lang="en-US" sz="2000" baseline="0">
                <a:latin typeface="Calibri"/>
                <a:cs typeface="Calibri"/>
              </a:rPr>
              <a:t>80%</a:t>
            </a:r>
            <a:endParaRPr lang="en-US" sz="2000" b="0" baseline="0">
              <a:latin typeface="Calibri"/>
              <a:cs typeface="Calibri"/>
            </a:endParaRPr>
          </a:p>
        </p:txBody>
      </p:sp>
      <p:sp>
        <p:nvSpPr>
          <p:cNvPr id="49172" name="Rectangle 23"/>
          <p:cNvSpPr>
            <a:spLocks noChangeArrowheads="1"/>
          </p:cNvSpPr>
          <p:nvPr/>
        </p:nvSpPr>
        <p:spPr bwMode="auto">
          <a:xfrm>
            <a:off x="5189538" y="2697163"/>
            <a:ext cx="627095" cy="400110"/>
          </a:xfrm>
          <a:prstGeom prst="rect">
            <a:avLst/>
          </a:prstGeom>
          <a:noFill/>
          <a:ln w="9525">
            <a:noFill/>
            <a:miter lim="800000"/>
            <a:headEnd/>
            <a:tailEnd/>
          </a:ln>
        </p:spPr>
        <p:txBody>
          <a:bodyPr wrap="none">
            <a:spAutoFit/>
          </a:bodyPr>
          <a:lstStyle/>
          <a:p>
            <a:r>
              <a:rPr lang="en-US" sz="2000" baseline="0">
                <a:latin typeface="Calibri"/>
                <a:cs typeface="Calibri"/>
              </a:rPr>
              <a:t>64%</a:t>
            </a:r>
            <a:endParaRPr lang="en-US" sz="2000" b="0" baseline="0">
              <a:latin typeface="Calibri"/>
              <a:cs typeface="Calibri"/>
            </a:endParaRPr>
          </a:p>
        </p:txBody>
      </p:sp>
      <p:sp>
        <p:nvSpPr>
          <p:cNvPr id="49173" name="AutoShape 24"/>
          <p:cNvSpPr>
            <a:spLocks noChangeArrowheads="1"/>
          </p:cNvSpPr>
          <p:nvPr/>
        </p:nvSpPr>
        <p:spPr bwMode="auto">
          <a:xfrm>
            <a:off x="5119688" y="3049588"/>
            <a:ext cx="874712" cy="398462"/>
          </a:xfrm>
          <a:prstGeom prst="rightArrow">
            <a:avLst>
              <a:gd name="adj1" fmla="val 50000"/>
              <a:gd name="adj2" fmla="val 54881"/>
            </a:avLst>
          </a:prstGeom>
          <a:solidFill>
            <a:schemeClr val="accent2"/>
          </a:solidFill>
          <a:ln w="9525">
            <a:solidFill>
              <a:srgbClr val="1269B0"/>
            </a:solidFill>
            <a:miter lim="800000"/>
            <a:headEnd/>
            <a:tailEnd/>
          </a:ln>
        </p:spPr>
        <p:txBody>
          <a:bodyPr wrap="none" anchor="ctr"/>
          <a:lstStyle/>
          <a:p>
            <a:endParaRPr lang="en-US">
              <a:latin typeface="Calibri"/>
              <a:cs typeface="Calibri"/>
            </a:endParaRPr>
          </a:p>
        </p:txBody>
      </p:sp>
      <p:sp>
        <p:nvSpPr>
          <p:cNvPr id="49174" name="AutoShape 25"/>
          <p:cNvSpPr>
            <a:spLocks noChangeArrowheads="1"/>
          </p:cNvSpPr>
          <p:nvPr/>
        </p:nvSpPr>
        <p:spPr bwMode="auto">
          <a:xfrm>
            <a:off x="6992938" y="3073400"/>
            <a:ext cx="874712" cy="312738"/>
          </a:xfrm>
          <a:prstGeom prst="rightArrow">
            <a:avLst>
              <a:gd name="adj1" fmla="val 50000"/>
              <a:gd name="adj2" fmla="val 69924"/>
            </a:avLst>
          </a:prstGeom>
          <a:solidFill>
            <a:schemeClr val="accent2"/>
          </a:solidFill>
          <a:ln w="9525">
            <a:solidFill>
              <a:srgbClr val="1269B0"/>
            </a:solidFill>
            <a:miter lim="800000"/>
            <a:headEnd/>
            <a:tailEnd/>
          </a:ln>
        </p:spPr>
        <p:txBody>
          <a:bodyPr wrap="none" anchor="ctr"/>
          <a:lstStyle/>
          <a:p>
            <a:endParaRPr lang="en-US">
              <a:latin typeface="Calibri"/>
              <a:cs typeface="Calibri"/>
            </a:endParaRPr>
          </a:p>
        </p:txBody>
      </p:sp>
      <p:sp>
        <p:nvSpPr>
          <p:cNvPr id="49175" name="Rectangle 26"/>
          <p:cNvSpPr>
            <a:spLocks noChangeArrowheads="1"/>
          </p:cNvSpPr>
          <p:nvPr/>
        </p:nvSpPr>
        <p:spPr bwMode="auto">
          <a:xfrm>
            <a:off x="7070725" y="2697163"/>
            <a:ext cx="627095" cy="400110"/>
          </a:xfrm>
          <a:prstGeom prst="rect">
            <a:avLst/>
          </a:prstGeom>
          <a:noFill/>
          <a:ln w="9525">
            <a:noFill/>
            <a:miter lim="800000"/>
            <a:headEnd/>
            <a:tailEnd/>
          </a:ln>
        </p:spPr>
        <p:txBody>
          <a:bodyPr wrap="none">
            <a:spAutoFit/>
          </a:bodyPr>
          <a:lstStyle/>
          <a:p>
            <a:r>
              <a:rPr lang="en-US" sz="2000" baseline="0">
                <a:latin typeface="Calibri"/>
                <a:cs typeface="Calibri"/>
              </a:rPr>
              <a:t>51%</a:t>
            </a:r>
            <a:endParaRPr lang="en-US" sz="2000" b="0" baseline="0">
              <a:latin typeface="Calibri"/>
              <a:cs typeface="Calibri"/>
            </a:endParaRPr>
          </a:p>
        </p:txBody>
      </p:sp>
      <p:sp>
        <p:nvSpPr>
          <p:cNvPr id="49176" name="Rectangle 28"/>
          <p:cNvSpPr>
            <a:spLocks noChangeArrowheads="1"/>
          </p:cNvSpPr>
          <p:nvPr/>
        </p:nvSpPr>
        <p:spPr bwMode="auto">
          <a:xfrm>
            <a:off x="2339975" y="5013325"/>
            <a:ext cx="4685898" cy="1200328"/>
          </a:xfrm>
          <a:prstGeom prst="rect">
            <a:avLst/>
          </a:prstGeom>
          <a:noFill/>
          <a:ln w="28575">
            <a:solidFill>
              <a:srgbClr val="DDDDDD"/>
            </a:solidFill>
            <a:miter lim="800000"/>
            <a:headEnd/>
            <a:tailEnd/>
          </a:ln>
        </p:spPr>
        <p:txBody>
          <a:bodyPr wrap="none">
            <a:spAutoFit/>
          </a:bodyPr>
          <a:lstStyle/>
          <a:p>
            <a:pPr marL="342900" indent="-342900">
              <a:buFontTx/>
              <a:buAutoNum type="arabicParenR"/>
            </a:pPr>
            <a:r>
              <a:rPr lang="en-US" sz="2400" baseline="0" dirty="0">
                <a:latin typeface="Calibri"/>
                <a:cs typeface="Calibri"/>
              </a:rPr>
              <a:t>Photo effect</a:t>
            </a:r>
          </a:p>
          <a:p>
            <a:pPr marL="342900" indent="-342900">
              <a:buFontTx/>
              <a:buAutoNum type="arabicParenR"/>
            </a:pPr>
            <a:r>
              <a:rPr lang="en-US" sz="2400" baseline="0" dirty="0">
                <a:latin typeface="Calibri"/>
                <a:cs typeface="Calibri"/>
              </a:rPr>
              <a:t>Compton effect</a:t>
            </a:r>
          </a:p>
          <a:p>
            <a:pPr marL="342900" indent="-342900">
              <a:buFontTx/>
              <a:buAutoNum type="arabicParenR"/>
            </a:pPr>
            <a:r>
              <a:rPr lang="en-US" sz="2400" baseline="0" dirty="0">
                <a:latin typeface="Calibri"/>
                <a:cs typeface="Calibri"/>
              </a:rPr>
              <a:t>Interaction with bound electrons</a:t>
            </a:r>
          </a:p>
        </p:txBody>
      </p:sp>
      <p:sp>
        <p:nvSpPr>
          <p:cNvPr id="2" name="Slide Number Placeholder 1">
            <a:extLst>
              <a:ext uri="{FF2B5EF4-FFF2-40B4-BE49-F238E27FC236}">
                <a16:creationId xmlns:a16="http://schemas.microsoft.com/office/drawing/2014/main" id="{C265D649-F0E2-994D-B877-6E3EF689F8AA}"/>
              </a:ext>
            </a:extLst>
          </p:cNvPr>
          <p:cNvSpPr>
            <a:spLocks noGrp="1"/>
          </p:cNvSpPr>
          <p:nvPr>
            <p:ph type="sldNum" sz="quarter" idx="4"/>
          </p:nvPr>
        </p:nvSpPr>
        <p:spPr/>
        <p:txBody>
          <a:bodyPr/>
          <a:lstStyle/>
          <a:p>
            <a:fld id="{79594931-7310-8546-9CE2-0B8C244628BE}" type="slidenum">
              <a:rPr lang="en-US" smtClean="0"/>
              <a:pPr/>
              <a:t>28</a:t>
            </a:fld>
            <a:endParaRPr lang="en-US"/>
          </a:p>
        </p:txBody>
      </p:sp>
    </p:spTree>
    <p:extLst>
      <p:ext uri="{BB962C8B-B14F-4D97-AF65-F5344CB8AC3E}">
        <p14:creationId xmlns:p14="http://schemas.microsoft.com/office/powerpoint/2010/main" val="2446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p:txBody>
          <a:bodyPr/>
          <a:lstStyle/>
          <a:p>
            <a:pPr eaLnBrk="1" hangingPunct="1"/>
            <a:r>
              <a:rPr lang="en-US">
                <a:latin typeface="Calibri"/>
                <a:cs typeface="Calibri"/>
              </a:rPr>
              <a:t>Attenuation – Photo effect</a:t>
            </a:r>
          </a:p>
        </p:txBody>
      </p:sp>
      <p:grpSp>
        <p:nvGrpSpPr>
          <p:cNvPr id="50179" name="Group 10"/>
          <p:cNvGrpSpPr>
            <a:grpSpLocks/>
          </p:cNvGrpSpPr>
          <p:nvPr/>
        </p:nvGrpSpPr>
        <p:grpSpPr bwMode="auto">
          <a:xfrm>
            <a:off x="1331913" y="2606675"/>
            <a:ext cx="1584325" cy="1584325"/>
            <a:chOff x="2381" y="709"/>
            <a:chExt cx="998" cy="998"/>
          </a:xfrm>
        </p:grpSpPr>
        <p:sp>
          <p:nvSpPr>
            <p:cNvPr id="50231" name="Oval 11"/>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0232" name="Oval 12"/>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90861" name="Text Box 13"/>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50234" name="Oval 14"/>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50180" name="Oval 19"/>
          <p:cNvSpPr>
            <a:spLocks noChangeArrowheads="1"/>
          </p:cNvSpPr>
          <p:nvPr/>
        </p:nvSpPr>
        <p:spPr bwMode="auto">
          <a:xfrm>
            <a:off x="1549400" y="332581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sp>
        <p:nvSpPr>
          <p:cNvPr id="590870" name="Text Box 22"/>
          <p:cNvSpPr txBox="1">
            <a:spLocks noChangeArrowheads="1"/>
          </p:cNvSpPr>
          <p:nvPr/>
        </p:nvSpPr>
        <p:spPr bwMode="auto">
          <a:xfrm>
            <a:off x="2339975" y="3181350"/>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K</a:t>
            </a:r>
          </a:p>
        </p:txBody>
      </p:sp>
      <p:sp>
        <p:nvSpPr>
          <p:cNvPr id="590871" name="Text Box 23"/>
          <p:cNvSpPr txBox="1">
            <a:spLocks noChangeArrowheads="1"/>
          </p:cNvSpPr>
          <p:nvPr/>
        </p:nvSpPr>
        <p:spPr bwMode="auto">
          <a:xfrm>
            <a:off x="2700338" y="3181350"/>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L</a:t>
            </a:r>
          </a:p>
        </p:txBody>
      </p:sp>
      <p:grpSp>
        <p:nvGrpSpPr>
          <p:cNvPr id="50183" name="Group 24"/>
          <p:cNvGrpSpPr>
            <a:grpSpLocks/>
          </p:cNvGrpSpPr>
          <p:nvPr/>
        </p:nvGrpSpPr>
        <p:grpSpPr bwMode="auto">
          <a:xfrm>
            <a:off x="3779838" y="2608263"/>
            <a:ext cx="1584325" cy="1584325"/>
            <a:chOff x="2381" y="709"/>
            <a:chExt cx="998" cy="998"/>
          </a:xfrm>
        </p:grpSpPr>
        <p:sp>
          <p:nvSpPr>
            <p:cNvPr id="50227" name="Oval 25"/>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0228" name="Oval 26"/>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90875" name="Text Box 27"/>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50230" name="Oval 28"/>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50184" name="Oval 29"/>
          <p:cNvSpPr>
            <a:spLocks noChangeArrowheads="1"/>
          </p:cNvSpPr>
          <p:nvPr/>
        </p:nvSpPr>
        <p:spPr bwMode="auto">
          <a:xfrm>
            <a:off x="3997325" y="3327400"/>
            <a:ext cx="142875" cy="142875"/>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sp>
        <p:nvSpPr>
          <p:cNvPr id="50185" name="Line 30"/>
          <p:cNvSpPr>
            <a:spLocks noChangeShapeType="1"/>
          </p:cNvSpPr>
          <p:nvPr/>
        </p:nvSpPr>
        <p:spPr bwMode="auto">
          <a:xfrm flipV="1">
            <a:off x="4140200" y="2608263"/>
            <a:ext cx="1008063" cy="719137"/>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90879" name="Text Box 31"/>
          <p:cNvSpPr txBox="1">
            <a:spLocks noChangeArrowheads="1"/>
          </p:cNvSpPr>
          <p:nvPr/>
        </p:nvSpPr>
        <p:spPr bwMode="auto">
          <a:xfrm>
            <a:off x="4787900" y="31829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K</a:t>
            </a:r>
          </a:p>
        </p:txBody>
      </p:sp>
      <p:sp>
        <p:nvSpPr>
          <p:cNvPr id="590880" name="Text Box 32"/>
          <p:cNvSpPr txBox="1">
            <a:spLocks noChangeArrowheads="1"/>
          </p:cNvSpPr>
          <p:nvPr/>
        </p:nvSpPr>
        <p:spPr bwMode="auto">
          <a:xfrm>
            <a:off x="5148263" y="31829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L</a:t>
            </a:r>
          </a:p>
        </p:txBody>
      </p:sp>
      <p:sp>
        <p:nvSpPr>
          <p:cNvPr id="590884" name="Text Box 36"/>
          <p:cNvSpPr txBox="1">
            <a:spLocks noChangeArrowheads="1"/>
          </p:cNvSpPr>
          <p:nvPr/>
        </p:nvSpPr>
        <p:spPr bwMode="auto">
          <a:xfrm>
            <a:off x="4211638" y="2065338"/>
            <a:ext cx="208915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photo electron</a:t>
            </a:r>
          </a:p>
        </p:txBody>
      </p:sp>
      <p:sp>
        <p:nvSpPr>
          <p:cNvPr id="590885" name="Text Box 37"/>
          <p:cNvSpPr txBox="1">
            <a:spLocks noChangeArrowheads="1"/>
          </p:cNvSpPr>
          <p:nvPr/>
        </p:nvSpPr>
        <p:spPr bwMode="auto">
          <a:xfrm>
            <a:off x="2700338" y="3040063"/>
            <a:ext cx="208915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“hole”</a:t>
            </a:r>
          </a:p>
        </p:txBody>
      </p:sp>
      <p:grpSp>
        <p:nvGrpSpPr>
          <p:cNvPr id="50190" name="Group 38"/>
          <p:cNvGrpSpPr>
            <a:grpSpLocks/>
          </p:cNvGrpSpPr>
          <p:nvPr/>
        </p:nvGrpSpPr>
        <p:grpSpPr bwMode="auto">
          <a:xfrm>
            <a:off x="6299200" y="2608263"/>
            <a:ext cx="1584325" cy="1584325"/>
            <a:chOff x="2381" y="709"/>
            <a:chExt cx="998" cy="998"/>
          </a:xfrm>
        </p:grpSpPr>
        <p:sp>
          <p:nvSpPr>
            <p:cNvPr id="50223" name="Oval 39"/>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0224" name="Oval 40"/>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90889" name="Text Box 41"/>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50226" name="Oval 42"/>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50191" name="Oval 43"/>
          <p:cNvSpPr>
            <a:spLocks noChangeArrowheads="1"/>
          </p:cNvSpPr>
          <p:nvPr/>
        </p:nvSpPr>
        <p:spPr bwMode="auto">
          <a:xfrm>
            <a:off x="6516688" y="3327400"/>
            <a:ext cx="142875" cy="142875"/>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sp>
        <p:nvSpPr>
          <p:cNvPr id="50192" name="Line 44"/>
          <p:cNvSpPr>
            <a:spLocks noChangeShapeType="1"/>
          </p:cNvSpPr>
          <p:nvPr/>
        </p:nvSpPr>
        <p:spPr bwMode="auto">
          <a:xfrm>
            <a:off x="6443663" y="2967038"/>
            <a:ext cx="144462" cy="36036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90893" name="Text Box 45"/>
          <p:cNvSpPr txBox="1">
            <a:spLocks noChangeArrowheads="1"/>
          </p:cNvSpPr>
          <p:nvPr/>
        </p:nvSpPr>
        <p:spPr bwMode="auto">
          <a:xfrm>
            <a:off x="7307263" y="31829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K</a:t>
            </a:r>
          </a:p>
        </p:txBody>
      </p:sp>
      <p:sp>
        <p:nvSpPr>
          <p:cNvPr id="590894" name="Text Box 46"/>
          <p:cNvSpPr txBox="1">
            <a:spLocks noChangeArrowheads="1"/>
          </p:cNvSpPr>
          <p:nvPr/>
        </p:nvSpPr>
        <p:spPr bwMode="auto">
          <a:xfrm>
            <a:off x="7667625" y="31829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L</a:t>
            </a:r>
          </a:p>
        </p:txBody>
      </p:sp>
      <p:sp>
        <p:nvSpPr>
          <p:cNvPr id="50195" name="Oval 47"/>
          <p:cNvSpPr>
            <a:spLocks noChangeArrowheads="1"/>
          </p:cNvSpPr>
          <p:nvPr/>
        </p:nvSpPr>
        <p:spPr bwMode="auto">
          <a:xfrm>
            <a:off x="6372225" y="2894013"/>
            <a:ext cx="144463" cy="144462"/>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90896" name="Oval 48"/>
          <p:cNvSpPr>
            <a:spLocks noChangeArrowheads="1"/>
          </p:cNvSpPr>
          <p:nvPr/>
        </p:nvSpPr>
        <p:spPr bwMode="auto">
          <a:xfrm>
            <a:off x="1836738" y="1341438"/>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1)</a:t>
            </a:r>
          </a:p>
        </p:txBody>
      </p:sp>
      <p:grpSp>
        <p:nvGrpSpPr>
          <p:cNvPr id="50197" name="Group 51"/>
          <p:cNvGrpSpPr>
            <a:grpSpLocks/>
          </p:cNvGrpSpPr>
          <p:nvPr/>
        </p:nvGrpSpPr>
        <p:grpSpPr bwMode="auto">
          <a:xfrm rot="-1500418">
            <a:off x="6561138" y="2654300"/>
            <a:ext cx="1295400" cy="360363"/>
            <a:chOff x="3061" y="1933"/>
            <a:chExt cx="726" cy="635"/>
          </a:xfrm>
        </p:grpSpPr>
        <p:sp>
          <p:nvSpPr>
            <p:cNvPr id="50215" name="Freeform 52"/>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0216" name="Freeform 53"/>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0217" name="Freeform 54"/>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0218" name="Freeform 55"/>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0219" name="Freeform 56"/>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0220" name="Freeform 57"/>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0221" name="Freeform 58"/>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0222" name="Freeform 59"/>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type="triangle" w="med" len="med"/>
            </a:ln>
          </p:spPr>
          <p:txBody>
            <a:bodyPr/>
            <a:lstStyle/>
            <a:p>
              <a:endParaRPr lang="en-US">
                <a:latin typeface="Calibri"/>
                <a:cs typeface="Calibri"/>
              </a:endParaRPr>
            </a:p>
          </p:txBody>
        </p:sp>
      </p:grpSp>
      <p:sp>
        <p:nvSpPr>
          <p:cNvPr id="50198" name="Rectangle 73"/>
          <p:cNvSpPr>
            <a:spLocks noChangeArrowheads="1"/>
          </p:cNvSpPr>
          <p:nvPr/>
        </p:nvSpPr>
        <p:spPr bwMode="auto">
          <a:xfrm>
            <a:off x="827088" y="4868863"/>
            <a:ext cx="7848600" cy="1447800"/>
          </a:xfrm>
          <a:prstGeom prst="rect">
            <a:avLst/>
          </a:prstGeom>
          <a:noFill/>
          <a:ln w="9525">
            <a:noFill/>
            <a:miter lim="800000"/>
            <a:headEnd/>
            <a:tailEnd/>
          </a:ln>
        </p:spPr>
        <p:txBody>
          <a:bodyPr>
            <a:spAutoFit/>
          </a:bodyPr>
          <a:lstStyle/>
          <a:p>
            <a:pPr>
              <a:lnSpc>
                <a:spcPct val="120000"/>
              </a:lnSpc>
            </a:pPr>
            <a:r>
              <a:rPr lang="en-US" baseline="0" dirty="0">
                <a:latin typeface="Calibri"/>
                <a:cs typeface="Calibri"/>
              </a:rPr>
              <a:t>Photo effect leads to total absorption of photon:</a:t>
            </a:r>
          </a:p>
          <a:p>
            <a:pPr lvl="1">
              <a:lnSpc>
                <a:spcPct val="120000"/>
              </a:lnSpc>
              <a:buFont typeface="ETH Light" pitchFamily="2" charset="0"/>
              <a:buChar char="•"/>
            </a:pPr>
            <a:r>
              <a:rPr lang="en-US" sz="1800" b="0" baseline="0" dirty="0">
                <a:latin typeface="Calibri"/>
                <a:cs typeface="Calibri"/>
              </a:rPr>
              <a:t> Generation of characteristic x-ray radiation with low energy</a:t>
            </a:r>
          </a:p>
          <a:p>
            <a:pPr lvl="1">
              <a:lnSpc>
                <a:spcPct val="120000"/>
              </a:lnSpc>
              <a:buFont typeface="ETH Light" pitchFamily="2" charset="0"/>
              <a:buChar char="•"/>
            </a:pPr>
            <a:r>
              <a:rPr lang="en-US" sz="1800" b="0" baseline="0" dirty="0">
                <a:latin typeface="Calibri"/>
                <a:cs typeface="Calibri"/>
              </a:rPr>
              <a:t> Photo electrons cause biological “damage” </a:t>
            </a:r>
            <a:r>
              <a:rPr lang="en-US" sz="1800" b="0" baseline="0" dirty="0">
                <a:latin typeface="Calibri"/>
                <a:cs typeface="Calibri"/>
                <a:sym typeface="Wingdings" pitchFamily="2" charset="2"/>
              </a:rPr>
              <a:t> “ionizing radiation”</a:t>
            </a:r>
          </a:p>
          <a:p>
            <a:pPr lvl="1">
              <a:lnSpc>
                <a:spcPct val="120000"/>
              </a:lnSpc>
              <a:buFont typeface="ETH Light" pitchFamily="2" charset="0"/>
              <a:buChar char="•"/>
            </a:pPr>
            <a:r>
              <a:rPr lang="en-US" sz="1800" b="0" baseline="0" dirty="0">
                <a:latin typeface="Calibri"/>
                <a:cs typeface="Calibri"/>
                <a:sym typeface="Wingdings" pitchFamily="2" charset="2"/>
              </a:rPr>
              <a:t> Probability ~ </a:t>
            </a:r>
            <a:r>
              <a:rPr lang="en-US" sz="1800" b="0" baseline="0" dirty="0">
                <a:latin typeface="Calibri"/>
                <a:cs typeface="Calibri"/>
                <a:sym typeface="Symbol" pitchFamily="18" charset="2"/>
              </a:rPr>
              <a:t>  </a:t>
            </a:r>
            <a:r>
              <a:rPr lang="en-US" sz="1800" b="0" baseline="0" dirty="0">
                <a:latin typeface="Calibri"/>
                <a:cs typeface="Calibri"/>
                <a:sym typeface="Wingdings" pitchFamily="2" charset="2"/>
              </a:rPr>
              <a:t>Z</a:t>
            </a:r>
            <a:r>
              <a:rPr lang="en-US" sz="1800" b="0" baseline="30000" dirty="0">
                <a:latin typeface="Calibri"/>
                <a:cs typeface="Calibri"/>
                <a:sym typeface="Wingdings" pitchFamily="2" charset="2"/>
              </a:rPr>
              <a:t>3</a:t>
            </a:r>
            <a:r>
              <a:rPr lang="en-US" sz="1800" b="0" baseline="0" dirty="0">
                <a:latin typeface="Calibri"/>
                <a:cs typeface="Calibri"/>
                <a:sym typeface="Wingdings" pitchFamily="2" charset="2"/>
              </a:rPr>
              <a:t>/E</a:t>
            </a:r>
            <a:r>
              <a:rPr lang="en-US" sz="1800" b="0" baseline="30000" dirty="0">
                <a:latin typeface="Calibri"/>
                <a:cs typeface="Calibri"/>
                <a:sym typeface="Wingdings" pitchFamily="2" charset="2"/>
              </a:rPr>
              <a:t>3</a:t>
            </a:r>
          </a:p>
        </p:txBody>
      </p:sp>
      <p:sp>
        <p:nvSpPr>
          <p:cNvPr id="590922" name="Oval 74"/>
          <p:cNvSpPr>
            <a:spLocks noChangeArrowheads="1"/>
          </p:cNvSpPr>
          <p:nvPr/>
        </p:nvSpPr>
        <p:spPr bwMode="auto">
          <a:xfrm>
            <a:off x="4183063" y="1344613"/>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2)</a:t>
            </a:r>
          </a:p>
        </p:txBody>
      </p:sp>
      <p:sp>
        <p:nvSpPr>
          <p:cNvPr id="590923" name="Oval 75"/>
          <p:cNvSpPr>
            <a:spLocks noChangeArrowheads="1"/>
          </p:cNvSpPr>
          <p:nvPr/>
        </p:nvSpPr>
        <p:spPr bwMode="auto">
          <a:xfrm>
            <a:off x="6732588" y="1344613"/>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3)</a:t>
            </a:r>
          </a:p>
        </p:txBody>
      </p:sp>
      <p:sp>
        <p:nvSpPr>
          <p:cNvPr id="590935" name="Text Box 87"/>
          <p:cNvSpPr txBox="1">
            <a:spLocks noChangeArrowheads="1"/>
          </p:cNvSpPr>
          <p:nvPr/>
        </p:nvSpPr>
        <p:spPr bwMode="auto">
          <a:xfrm>
            <a:off x="0" y="3644900"/>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incident photon</a:t>
            </a:r>
          </a:p>
        </p:txBody>
      </p:sp>
      <p:grpSp>
        <p:nvGrpSpPr>
          <p:cNvPr id="50202" name="Group 88"/>
          <p:cNvGrpSpPr>
            <a:grpSpLocks/>
          </p:cNvGrpSpPr>
          <p:nvPr/>
        </p:nvGrpSpPr>
        <p:grpSpPr bwMode="auto">
          <a:xfrm>
            <a:off x="396875" y="3141663"/>
            <a:ext cx="1079500" cy="514350"/>
            <a:chOff x="930" y="3475"/>
            <a:chExt cx="952" cy="454"/>
          </a:xfrm>
        </p:grpSpPr>
        <p:sp>
          <p:nvSpPr>
            <p:cNvPr id="50204" name="Line 89"/>
            <p:cNvSpPr>
              <a:spLocks noChangeShapeType="1"/>
            </p:cNvSpPr>
            <p:nvPr/>
          </p:nvSpPr>
          <p:spPr bwMode="auto">
            <a:xfrm>
              <a:off x="930" y="3703"/>
              <a:ext cx="952" cy="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0205" name="Oval 90"/>
            <p:cNvSpPr>
              <a:spLocks noChangeArrowheads="1"/>
            </p:cNvSpPr>
            <p:nvPr/>
          </p:nvSpPr>
          <p:spPr bwMode="auto">
            <a:xfrm>
              <a:off x="1156" y="3475"/>
              <a:ext cx="454" cy="454"/>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grpSp>
          <p:nvGrpSpPr>
            <p:cNvPr id="50206" name="Group 91"/>
            <p:cNvGrpSpPr>
              <a:grpSpLocks/>
            </p:cNvGrpSpPr>
            <p:nvPr/>
          </p:nvGrpSpPr>
          <p:grpSpPr bwMode="auto">
            <a:xfrm>
              <a:off x="1202" y="3612"/>
              <a:ext cx="363" cy="197"/>
              <a:chOff x="3061" y="1933"/>
              <a:chExt cx="726" cy="635"/>
            </a:xfrm>
          </p:grpSpPr>
          <p:sp>
            <p:nvSpPr>
              <p:cNvPr id="50207" name="Freeform 92"/>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0208" name="Freeform 93"/>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0209" name="Freeform 94"/>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0210" name="Freeform 95"/>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0211" name="Freeform 96"/>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0212" name="Freeform 97"/>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0213" name="Freeform 98"/>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0214" name="Freeform 99"/>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type="triangle" w="med" len="med"/>
              </a:ln>
            </p:spPr>
            <p:txBody>
              <a:bodyPr/>
              <a:lstStyle/>
              <a:p>
                <a:endParaRPr lang="en-US">
                  <a:latin typeface="Calibri"/>
                  <a:cs typeface="Calibri"/>
                </a:endParaRPr>
              </a:p>
            </p:txBody>
          </p:sp>
        </p:grpSp>
      </p:grpSp>
      <p:sp>
        <p:nvSpPr>
          <p:cNvPr id="2" name="Slide Number Placeholder 1">
            <a:extLst>
              <a:ext uri="{FF2B5EF4-FFF2-40B4-BE49-F238E27FC236}">
                <a16:creationId xmlns:a16="http://schemas.microsoft.com/office/drawing/2014/main" id="{7BD384EC-A553-D74D-A052-FCDB7799D403}"/>
              </a:ext>
            </a:extLst>
          </p:cNvPr>
          <p:cNvSpPr>
            <a:spLocks noGrp="1"/>
          </p:cNvSpPr>
          <p:nvPr>
            <p:ph type="sldNum" sz="quarter" idx="4"/>
          </p:nvPr>
        </p:nvSpPr>
        <p:spPr/>
        <p:txBody>
          <a:bodyPr/>
          <a:lstStyle/>
          <a:p>
            <a:fld id="{79594931-7310-8546-9CE2-0B8C244628BE}" type="slidenum">
              <a:rPr lang="en-US" smtClean="0"/>
              <a:pPr/>
              <a:t>29</a:t>
            </a:fld>
            <a:endParaRPr lang="en-US"/>
          </a:p>
        </p:txBody>
      </p:sp>
      <p:sp>
        <p:nvSpPr>
          <p:cNvPr id="60" name="AutoShape 19">
            <a:hlinkClick r:id="rId3" action="ppaction://hlinksldjump" highlightClick="1"/>
            <a:extLst>
              <a:ext uri="{FF2B5EF4-FFF2-40B4-BE49-F238E27FC236}">
                <a16:creationId xmlns:a16="http://schemas.microsoft.com/office/drawing/2014/main" id="{C6C06B61-D1C9-DA44-A4F7-9371F979B251}"/>
              </a:ext>
            </a:extLst>
          </p:cNvPr>
          <p:cNvSpPr>
            <a:spLocks noChangeArrowheads="1"/>
          </p:cNvSpPr>
          <p:nvPr/>
        </p:nvSpPr>
        <p:spPr bwMode="auto">
          <a:xfrm>
            <a:off x="251520" y="6309320"/>
            <a:ext cx="328802" cy="328802"/>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220995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539750" y="1340768"/>
            <a:ext cx="8353425" cy="52149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000" b="1">
                <a:solidFill>
                  <a:srgbClr val="4D4D4D"/>
                </a:solidFill>
                <a:latin typeface="+mn-lt"/>
                <a:ea typeface="+mn-ea"/>
                <a:cs typeface="+mn-cs"/>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800" b="1">
                <a:solidFill>
                  <a:srgbClr val="4D4D4D"/>
                </a:solidFill>
                <a:latin typeface="+mn-lt"/>
              </a:defRPr>
            </a:lvl2pPr>
            <a:lvl3pPr marL="1143000" indent="-228600" algn="l" rtl="0" eaLnBrk="0" fontAlgn="base" hangingPunct="0">
              <a:lnSpc>
                <a:spcPts val="2400"/>
              </a:lnSpc>
              <a:spcBef>
                <a:spcPts val="400"/>
              </a:spcBef>
              <a:spcAft>
                <a:spcPct val="0"/>
              </a:spcAft>
              <a:buChar char="•"/>
              <a:defRPr sz="1600" b="1">
                <a:solidFill>
                  <a:srgbClr val="4D4D4D"/>
                </a:solidFill>
                <a:latin typeface="+mn-lt"/>
              </a:defRPr>
            </a:lvl3pPr>
            <a:lvl4pPr marL="1600200" indent="-228600" algn="l" rtl="0" eaLnBrk="0" fontAlgn="base" hangingPunct="0">
              <a:lnSpc>
                <a:spcPts val="1800"/>
              </a:lnSpc>
              <a:spcBef>
                <a:spcPts val="400"/>
              </a:spcBef>
              <a:spcAft>
                <a:spcPct val="0"/>
              </a:spcAft>
              <a:buFont typeface="Times" pitchFamily="18" charset="0"/>
              <a:buChar char="–"/>
              <a:defRPr sz="1400" b="1">
                <a:solidFill>
                  <a:srgbClr val="4D4D4D"/>
                </a:solidFill>
                <a:latin typeface="+mn-lt"/>
              </a:defRPr>
            </a:lvl4pPr>
            <a:lvl5pPr marL="2057400" indent="-228600" algn="l" rtl="0" eaLnBrk="0" fontAlgn="base" hangingPunct="0">
              <a:spcBef>
                <a:spcPct val="20000"/>
              </a:spcBef>
              <a:spcAft>
                <a:spcPct val="0"/>
              </a:spcAft>
              <a:buSzPct val="60000"/>
              <a:buChar char="»"/>
              <a:defRPr sz="1600">
                <a:solidFill>
                  <a:srgbClr val="4D4D4D"/>
                </a:solidFill>
                <a:latin typeface="+mn-lt"/>
              </a:defRPr>
            </a:lvl5pPr>
            <a:lvl6pPr marL="2514600" indent="-228600" algn="l" rtl="0" fontAlgn="base">
              <a:spcBef>
                <a:spcPct val="20000"/>
              </a:spcBef>
              <a:spcAft>
                <a:spcPct val="0"/>
              </a:spcAft>
              <a:buSzPct val="60000"/>
              <a:defRPr sz="1600">
                <a:solidFill>
                  <a:srgbClr val="4D4D4D"/>
                </a:solidFill>
                <a:latin typeface="+mn-lt"/>
              </a:defRPr>
            </a:lvl6pPr>
            <a:lvl7pPr marL="2971800" indent="-228600" algn="l" rtl="0" fontAlgn="base">
              <a:spcBef>
                <a:spcPct val="20000"/>
              </a:spcBef>
              <a:spcAft>
                <a:spcPct val="0"/>
              </a:spcAft>
              <a:buSzPct val="60000"/>
              <a:defRPr sz="1600">
                <a:solidFill>
                  <a:srgbClr val="4D4D4D"/>
                </a:solidFill>
                <a:latin typeface="+mn-lt"/>
              </a:defRPr>
            </a:lvl7pPr>
            <a:lvl8pPr marL="3429000" indent="-228600" algn="l" rtl="0" fontAlgn="base">
              <a:spcBef>
                <a:spcPct val="20000"/>
              </a:spcBef>
              <a:spcAft>
                <a:spcPct val="0"/>
              </a:spcAft>
              <a:buSzPct val="60000"/>
              <a:defRPr sz="1600">
                <a:solidFill>
                  <a:srgbClr val="4D4D4D"/>
                </a:solidFill>
                <a:latin typeface="+mn-lt"/>
              </a:defRPr>
            </a:lvl8pPr>
            <a:lvl9pPr marL="3886200" indent="-228600" algn="l" rtl="0" fontAlgn="base">
              <a:spcBef>
                <a:spcPct val="20000"/>
              </a:spcBef>
              <a:spcAft>
                <a:spcPct val="0"/>
              </a:spcAft>
              <a:buSzPct val="60000"/>
              <a:defRPr sz="1600">
                <a:solidFill>
                  <a:srgbClr val="4D4D4D"/>
                </a:solidFill>
                <a:latin typeface="+mn-lt"/>
              </a:defRPr>
            </a:lvl9pPr>
          </a:lstStyle>
          <a:p>
            <a:pPr eaLnBrk="1" hangingPunct="1">
              <a:lnSpc>
                <a:spcPct val="100000"/>
              </a:lnSpc>
              <a:spcBef>
                <a:spcPts val="300"/>
              </a:spcBef>
            </a:pPr>
            <a:r>
              <a:rPr lang="en-US" sz="2200" b="0" baseline="0" dirty="0" err="1">
                <a:solidFill>
                  <a:schemeClr val="tx1">
                    <a:lumMod val="75000"/>
                    <a:lumOff val="25000"/>
                  </a:schemeClr>
                </a:solidFill>
                <a:latin typeface="Calibri"/>
                <a:cs typeface="Calibri"/>
              </a:rPr>
              <a:t>Matlab</a:t>
            </a:r>
            <a:r>
              <a:rPr lang="en-US" sz="2200" b="0" baseline="0" dirty="0">
                <a:solidFill>
                  <a:schemeClr val="tx1">
                    <a:lumMod val="75000"/>
                    <a:lumOff val="25000"/>
                  </a:schemeClr>
                </a:solidFill>
                <a:latin typeface="Calibri"/>
                <a:cs typeface="Calibri"/>
              </a:rPr>
              <a:t> based (in groups of two); problem solving</a:t>
            </a:r>
          </a:p>
          <a:p>
            <a:pPr eaLnBrk="1" hangingPunct="1">
              <a:lnSpc>
                <a:spcPct val="100000"/>
              </a:lnSpc>
              <a:spcBef>
                <a:spcPts val="300"/>
              </a:spcBef>
            </a:pPr>
            <a:endParaRPr lang="en-US" sz="2800" baseline="0" dirty="0">
              <a:solidFill>
                <a:schemeClr val="tx1">
                  <a:lumMod val="75000"/>
                  <a:lumOff val="25000"/>
                </a:schemeClr>
              </a:solidFill>
              <a:latin typeface="Calibri"/>
              <a:cs typeface="Calibri"/>
            </a:endParaRPr>
          </a:p>
          <a:p>
            <a:pPr eaLnBrk="1" hangingPunct="1">
              <a:lnSpc>
                <a:spcPct val="100000"/>
              </a:lnSpc>
              <a:spcBef>
                <a:spcPts val="300"/>
              </a:spcBef>
              <a:buFont typeface="Wingdings" pitchFamily="2" charset="2"/>
              <a:buNone/>
            </a:pPr>
            <a:endParaRPr lang="en-US" sz="2800" baseline="0" dirty="0">
              <a:solidFill>
                <a:schemeClr val="tx1">
                  <a:lumMod val="75000"/>
                  <a:lumOff val="25000"/>
                </a:schemeClr>
              </a:solidFill>
              <a:latin typeface="Calibri"/>
              <a:cs typeface="Calibri"/>
            </a:endParaRPr>
          </a:p>
          <a:p>
            <a:pPr eaLnBrk="1" hangingPunct="1">
              <a:lnSpc>
                <a:spcPct val="100000"/>
              </a:lnSpc>
              <a:spcBef>
                <a:spcPts val="300"/>
              </a:spcBef>
              <a:buFont typeface="Wingdings" pitchFamily="2" charset="2"/>
              <a:buNone/>
            </a:pPr>
            <a:endParaRPr lang="en-US" baseline="0" dirty="0">
              <a:solidFill>
                <a:schemeClr val="tx1">
                  <a:lumMod val="75000"/>
                  <a:lumOff val="25000"/>
                </a:schemeClr>
              </a:solidFill>
              <a:latin typeface="Calibri"/>
              <a:cs typeface="Calibri"/>
            </a:endParaRPr>
          </a:p>
          <a:p>
            <a:pPr eaLnBrk="1" hangingPunct="1">
              <a:lnSpc>
                <a:spcPct val="100000"/>
              </a:lnSpc>
              <a:spcBef>
                <a:spcPts val="300"/>
              </a:spcBef>
              <a:buFont typeface="Wingdings" pitchFamily="2" charset="2"/>
              <a:buNone/>
            </a:pPr>
            <a:endParaRPr lang="en-US" baseline="0" dirty="0">
              <a:solidFill>
                <a:schemeClr val="tx1">
                  <a:lumMod val="75000"/>
                  <a:lumOff val="25000"/>
                </a:schemeClr>
              </a:solidFill>
              <a:latin typeface="Calibri"/>
              <a:cs typeface="Calibri"/>
            </a:endParaRPr>
          </a:p>
          <a:p>
            <a:pPr eaLnBrk="1" hangingPunct="1">
              <a:lnSpc>
                <a:spcPct val="100000"/>
              </a:lnSpc>
              <a:spcBef>
                <a:spcPts val="300"/>
              </a:spcBef>
              <a:buFont typeface="Wingdings" pitchFamily="2" charset="2"/>
              <a:buNone/>
            </a:pPr>
            <a:endParaRPr lang="en-US" baseline="0" dirty="0">
              <a:solidFill>
                <a:schemeClr val="tx1">
                  <a:lumMod val="75000"/>
                  <a:lumOff val="25000"/>
                </a:schemeClr>
              </a:solidFill>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Exercises</a:t>
            </a:r>
          </a:p>
        </p:txBody>
      </p:sp>
      <p:sp>
        <p:nvSpPr>
          <p:cNvPr id="7" name="Right Arrow 6"/>
          <p:cNvSpPr/>
          <p:nvPr/>
        </p:nvSpPr>
        <p:spPr bwMode="auto">
          <a:xfrm>
            <a:off x="827584" y="2708920"/>
            <a:ext cx="5760640" cy="648072"/>
          </a:xfrm>
          <a:prstGeom prst="rightArrow">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cxnSp>
        <p:nvCxnSpPr>
          <p:cNvPr id="9" name="Straight Connector 8"/>
          <p:cNvCxnSpPr/>
          <p:nvPr/>
        </p:nvCxnSpPr>
        <p:spPr bwMode="auto">
          <a:xfrm>
            <a:off x="1331640" y="2708920"/>
            <a:ext cx="0" cy="7920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755576" y="3573016"/>
            <a:ext cx="2105602" cy="369332"/>
          </a:xfrm>
          <a:prstGeom prst="rect">
            <a:avLst/>
          </a:prstGeom>
          <a:noFill/>
        </p:spPr>
        <p:txBody>
          <a:bodyPr wrap="none" rtlCol="0">
            <a:spAutoFit/>
          </a:bodyPr>
          <a:lstStyle/>
          <a:p>
            <a:r>
              <a:rPr lang="en-US" sz="1800" baseline="0" dirty="0">
                <a:solidFill>
                  <a:schemeClr val="bg1">
                    <a:lumMod val="50000"/>
                  </a:schemeClr>
                </a:solidFill>
                <a:latin typeface="Calibri"/>
                <a:cs typeface="Calibri"/>
              </a:rPr>
              <a:t>13-15 HG E7 </a:t>
            </a:r>
            <a:r>
              <a:rPr lang="en-US" sz="1800" b="0" baseline="0" dirty="0">
                <a:solidFill>
                  <a:schemeClr val="bg1">
                    <a:lumMod val="50000"/>
                  </a:schemeClr>
                </a:solidFill>
                <a:latin typeface="Calibri"/>
                <a:cs typeface="Calibri"/>
              </a:rPr>
              <a:t>Lecture</a:t>
            </a:r>
          </a:p>
        </p:txBody>
      </p:sp>
      <p:sp>
        <p:nvSpPr>
          <p:cNvPr id="11" name="TextBox 10"/>
          <p:cNvSpPr txBox="1"/>
          <p:nvPr/>
        </p:nvSpPr>
        <p:spPr>
          <a:xfrm>
            <a:off x="755576" y="4067780"/>
            <a:ext cx="3515731" cy="369332"/>
          </a:xfrm>
          <a:prstGeom prst="rect">
            <a:avLst/>
          </a:prstGeom>
          <a:noFill/>
        </p:spPr>
        <p:txBody>
          <a:bodyPr wrap="none" rtlCol="0">
            <a:spAutoFit/>
          </a:bodyPr>
          <a:lstStyle/>
          <a:p>
            <a:r>
              <a:rPr lang="en-US" sz="1800" baseline="0" dirty="0">
                <a:solidFill>
                  <a:schemeClr val="bg1">
                    <a:lumMod val="50000"/>
                  </a:schemeClr>
                </a:solidFill>
                <a:latin typeface="Calibri"/>
                <a:cs typeface="Calibri"/>
              </a:rPr>
              <a:t>15-16 HG E7 </a:t>
            </a:r>
            <a:r>
              <a:rPr lang="en-US" sz="1800" b="1" baseline="0" dirty="0">
                <a:solidFill>
                  <a:srgbClr val="1269B0"/>
                </a:solidFill>
                <a:latin typeface="Calibri"/>
                <a:cs typeface="Calibri"/>
              </a:rPr>
              <a:t>Exercise (preparation)</a:t>
            </a:r>
          </a:p>
        </p:txBody>
      </p:sp>
      <p:sp>
        <p:nvSpPr>
          <p:cNvPr id="12" name="TextBox 11"/>
          <p:cNvSpPr txBox="1"/>
          <p:nvPr/>
        </p:nvSpPr>
        <p:spPr>
          <a:xfrm>
            <a:off x="1075933" y="2276872"/>
            <a:ext cx="543739"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Tue</a:t>
            </a:r>
          </a:p>
        </p:txBody>
      </p:sp>
      <p:cxnSp>
        <p:nvCxnSpPr>
          <p:cNvPr id="13" name="Straight Connector 12"/>
          <p:cNvCxnSpPr/>
          <p:nvPr/>
        </p:nvCxnSpPr>
        <p:spPr bwMode="auto">
          <a:xfrm>
            <a:off x="4644008" y="2708920"/>
            <a:ext cx="0" cy="7920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TextBox 13"/>
          <p:cNvSpPr txBox="1"/>
          <p:nvPr/>
        </p:nvSpPr>
        <p:spPr>
          <a:xfrm>
            <a:off x="1641608" y="2276872"/>
            <a:ext cx="633933"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Wed</a:t>
            </a:r>
          </a:p>
        </p:txBody>
      </p:sp>
      <p:sp>
        <p:nvSpPr>
          <p:cNvPr id="15" name="TextBox 14"/>
          <p:cNvSpPr txBox="1"/>
          <p:nvPr/>
        </p:nvSpPr>
        <p:spPr>
          <a:xfrm>
            <a:off x="2297477" y="2276872"/>
            <a:ext cx="546694"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Thu</a:t>
            </a:r>
          </a:p>
        </p:txBody>
      </p:sp>
      <p:sp>
        <p:nvSpPr>
          <p:cNvPr id="16" name="TextBox 15"/>
          <p:cNvSpPr txBox="1"/>
          <p:nvPr/>
        </p:nvSpPr>
        <p:spPr>
          <a:xfrm>
            <a:off x="2866107" y="2276872"/>
            <a:ext cx="429362"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Fri</a:t>
            </a:r>
          </a:p>
        </p:txBody>
      </p:sp>
      <p:sp>
        <p:nvSpPr>
          <p:cNvPr id="17" name="TextBox 16"/>
          <p:cNvSpPr txBox="1"/>
          <p:nvPr/>
        </p:nvSpPr>
        <p:spPr>
          <a:xfrm>
            <a:off x="3317405" y="2276872"/>
            <a:ext cx="487746"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Sat</a:t>
            </a:r>
          </a:p>
        </p:txBody>
      </p:sp>
      <p:sp>
        <p:nvSpPr>
          <p:cNvPr id="18" name="TextBox 17"/>
          <p:cNvSpPr txBox="1"/>
          <p:nvPr/>
        </p:nvSpPr>
        <p:spPr>
          <a:xfrm>
            <a:off x="3827087" y="2276872"/>
            <a:ext cx="541509"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Sun</a:t>
            </a:r>
          </a:p>
        </p:txBody>
      </p:sp>
      <p:sp>
        <p:nvSpPr>
          <p:cNvPr id="19" name="TextBox 18"/>
          <p:cNvSpPr txBox="1"/>
          <p:nvPr/>
        </p:nvSpPr>
        <p:spPr>
          <a:xfrm>
            <a:off x="4390531" y="2276872"/>
            <a:ext cx="634383"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Mon</a:t>
            </a:r>
          </a:p>
        </p:txBody>
      </p:sp>
      <p:sp>
        <p:nvSpPr>
          <p:cNvPr id="21" name="Right Arrow 20"/>
          <p:cNvSpPr/>
          <p:nvPr/>
        </p:nvSpPr>
        <p:spPr bwMode="auto">
          <a:xfrm>
            <a:off x="1331639" y="2834352"/>
            <a:ext cx="3526707" cy="450632"/>
          </a:xfrm>
          <a:prstGeom prst="rightArrow">
            <a:avLst>
              <a:gd name="adj1" fmla="val 50000"/>
              <a:gd name="adj2" fmla="val 69222"/>
            </a:avLst>
          </a:prstGeom>
          <a:solidFill>
            <a:schemeClr val="accent2"/>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dirty="0">
              <a:ln>
                <a:noFill/>
              </a:ln>
              <a:solidFill>
                <a:srgbClr val="4D4D4D"/>
              </a:solidFill>
              <a:effectLst/>
              <a:latin typeface="Calibri" panose="020F0502020204030204" pitchFamily="34" charset="0"/>
              <a:cs typeface="Calibri" panose="020F0502020204030204" pitchFamily="34" charset="0"/>
            </a:endParaRPr>
          </a:p>
        </p:txBody>
      </p:sp>
      <p:cxnSp>
        <p:nvCxnSpPr>
          <p:cNvPr id="26" name="Straight Connector 25"/>
          <p:cNvCxnSpPr/>
          <p:nvPr/>
        </p:nvCxnSpPr>
        <p:spPr bwMode="auto">
          <a:xfrm>
            <a:off x="5292080" y="2708920"/>
            <a:ext cx="0" cy="13681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TextBox 26"/>
          <p:cNvSpPr txBox="1"/>
          <p:nvPr/>
        </p:nvSpPr>
        <p:spPr>
          <a:xfrm>
            <a:off x="5036373" y="2276872"/>
            <a:ext cx="543739"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Tue</a:t>
            </a:r>
          </a:p>
        </p:txBody>
      </p:sp>
      <p:sp>
        <p:nvSpPr>
          <p:cNvPr id="31" name="TextBox 30"/>
          <p:cNvSpPr txBox="1"/>
          <p:nvPr/>
        </p:nvSpPr>
        <p:spPr>
          <a:xfrm>
            <a:off x="2474788" y="2913896"/>
            <a:ext cx="902811" cy="276999"/>
          </a:xfrm>
          <a:prstGeom prst="rect">
            <a:avLst/>
          </a:prstGeom>
          <a:noFill/>
        </p:spPr>
        <p:txBody>
          <a:bodyPr wrap="none" rtlCol="0">
            <a:spAutoFit/>
          </a:bodyPr>
          <a:lstStyle/>
          <a:p>
            <a:r>
              <a:rPr lang="en-US" sz="1200" baseline="0" dirty="0">
                <a:solidFill>
                  <a:schemeClr val="bg1"/>
                </a:solidFill>
                <a:latin typeface="Calibri"/>
                <a:cs typeface="Calibri"/>
              </a:rPr>
              <a:t>Exercise #X</a:t>
            </a:r>
          </a:p>
        </p:txBody>
      </p:sp>
      <p:grpSp>
        <p:nvGrpSpPr>
          <p:cNvPr id="5" name="Group 4"/>
          <p:cNvGrpSpPr/>
          <p:nvPr/>
        </p:nvGrpSpPr>
        <p:grpSpPr>
          <a:xfrm>
            <a:off x="7235589" y="5152551"/>
            <a:ext cx="1438747" cy="1078508"/>
            <a:chOff x="2450914" y="1790413"/>
            <a:chExt cx="4242172" cy="3438787"/>
          </a:xfrm>
          <a:solidFill>
            <a:srgbClr val="F2F2F2"/>
          </a:solidFill>
        </p:grpSpPr>
        <p:pic>
          <p:nvPicPr>
            <p:cNvPr id="4" name="Picture 3"/>
            <p:cNvPicPr>
              <a:picLocks noChangeAspect="1"/>
            </p:cNvPicPr>
            <p:nvPr/>
          </p:nvPicPr>
          <p:blipFill>
            <a:blip r:embed="rId2"/>
            <a:stretch>
              <a:fillRect/>
            </a:stretch>
          </p:blipFill>
          <p:spPr>
            <a:xfrm>
              <a:off x="2450914" y="1790413"/>
              <a:ext cx="4242172" cy="3438787"/>
            </a:xfrm>
            <a:prstGeom prst="rect">
              <a:avLst/>
            </a:prstGeom>
            <a:grpFill/>
          </p:spPr>
        </p:pic>
        <p:pic>
          <p:nvPicPr>
            <p:cNvPr id="3" name="Picture 2"/>
            <p:cNvPicPr>
              <a:picLocks noChangeAspect="1"/>
            </p:cNvPicPr>
            <p:nvPr/>
          </p:nvPicPr>
          <p:blipFill>
            <a:blip r:embed="rId3"/>
            <a:stretch>
              <a:fillRect/>
            </a:stretch>
          </p:blipFill>
          <p:spPr>
            <a:xfrm>
              <a:off x="3736255" y="2204864"/>
              <a:ext cx="1671491" cy="1720413"/>
            </a:xfrm>
            <a:prstGeom prst="rect">
              <a:avLst/>
            </a:prstGeom>
            <a:grpFill/>
          </p:spPr>
        </p:pic>
      </p:grpSp>
      <p:cxnSp>
        <p:nvCxnSpPr>
          <p:cNvPr id="25" name="Straight Connector 24"/>
          <p:cNvCxnSpPr/>
          <p:nvPr/>
        </p:nvCxnSpPr>
        <p:spPr bwMode="auto">
          <a:xfrm>
            <a:off x="4860032" y="2708920"/>
            <a:ext cx="0" cy="23042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p:cNvSpPr txBox="1"/>
          <p:nvPr/>
        </p:nvSpPr>
        <p:spPr>
          <a:xfrm>
            <a:off x="4858347" y="4067780"/>
            <a:ext cx="4250157" cy="369332"/>
          </a:xfrm>
          <a:prstGeom prst="rect">
            <a:avLst/>
          </a:prstGeom>
          <a:noFill/>
        </p:spPr>
        <p:txBody>
          <a:bodyPr wrap="none" rtlCol="0">
            <a:spAutoFit/>
          </a:bodyPr>
          <a:lstStyle/>
          <a:p>
            <a:r>
              <a:rPr lang="en-US" sz="1800" baseline="0" dirty="0">
                <a:solidFill>
                  <a:schemeClr val="bg1">
                    <a:lumMod val="50000"/>
                  </a:schemeClr>
                </a:solidFill>
                <a:latin typeface="Calibri"/>
                <a:cs typeface="Calibri"/>
              </a:rPr>
              <a:t>15-16 HG E7 </a:t>
            </a:r>
            <a:r>
              <a:rPr lang="en-US" sz="1800" b="1" baseline="0" dirty="0">
                <a:solidFill>
                  <a:srgbClr val="1269B0"/>
                </a:solidFill>
                <a:latin typeface="Calibri"/>
                <a:cs typeface="Calibri"/>
              </a:rPr>
              <a:t>Exercise (solution, discussion)</a:t>
            </a:r>
          </a:p>
        </p:txBody>
      </p:sp>
      <p:sp>
        <p:nvSpPr>
          <p:cNvPr id="20" name="TextBox 19"/>
          <p:cNvSpPr txBox="1"/>
          <p:nvPr/>
        </p:nvSpPr>
        <p:spPr>
          <a:xfrm>
            <a:off x="4139952" y="3573016"/>
            <a:ext cx="3024085" cy="369332"/>
          </a:xfrm>
          <a:prstGeom prst="rect">
            <a:avLst/>
          </a:prstGeom>
          <a:solidFill>
            <a:schemeClr val="bg1"/>
          </a:solidFill>
        </p:spPr>
        <p:txBody>
          <a:bodyPr wrap="none" rtlCol="0">
            <a:spAutoFit/>
          </a:bodyPr>
          <a:lstStyle/>
          <a:p>
            <a:r>
              <a:rPr lang="en-US" sz="1800" baseline="0" dirty="0">
                <a:solidFill>
                  <a:schemeClr val="bg1">
                    <a:lumMod val="50000"/>
                  </a:schemeClr>
                </a:solidFill>
                <a:latin typeface="Calibri"/>
                <a:cs typeface="Calibri"/>
              </a:rPr>
              <a:t>13-15 HG E19 </a:t>
            </a:r>
            <a:r>
              <a:rPr lang="en-US" sz="1800" b="1" baseline="0" dirty="0">
                <a:solidFill>
                  <a:srgbClr val="1269B0"/>
                </a:solidFill>
                <a:latin typeface="Calibri"/>
                <a:cs typeface="Calibri"/>
              </a:rPr>
              <a:t>Computer room</a:t>
            </a:r>
          </a:p>
        </p:txBody>
      </p:sp>
      <p:sp>
        <p:nvSpPr>
          <p:cNvPr id="29" name="TextBox 28"/>
          <p:cNvSpPr txBox="1"/>
          <p:nvPr/>
        </p:nvSpPr>
        <p:spPr>
          <a:xfrm>
            <a:off x="2946219" y="5013176"/>
            <a:ext cx="3943708"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Mon</a:t>
            </a:r>
            <a:r>
              <a:rPr lang="en-US" sz="1800" baseline="0" dirty="0">
                <a:solidFill>
                  <a:schemeClr val="bg1">
                    <a:lumMod val="50000"/>
                  </a:schemeClr>
                </a:solidFill>
                <a:latin typeface="Calibri"/>
                <a:cs typeface="Calibri"/>
              </a:rPr>
              <a:t> &lt;23:59 </a:t>
            </a:r>
            <a:r>
              <a:rPr lang="en-US" sz="1800" b="1" baseline="0" dirty="0">
                <a:solidFill>
                  <a:srgbClr val="1269B0"/>
                </a:solidFill>
                <a:latin typeface="Calibri"/>
                <a:cs typeface="Calibri"/>
              </a:rPr>
              <a:t>Submit Solution in Moodle</a:t>
            </a:r>
          </a:p>
        </p:txBody>
      </p:sp>
      <p:sp>
        <p:nvSpPr>
          <p:cNvPr id="8" name="Slide Number Placeholder 7">
            <a:extLst>
              <a:ext uri="{FF2B5EF4-FFF2-40B4-BE49-F238E27FC236}">
                <a16:creationId xmlns:a16="http://schemas.microsoft.com/office/drawing/2014/main" id="{61AB6554-C836-5341-953A-5C3B11A19368}"/>
              </a:ext>
            </a:extLst>
          </p:cNvPr>
          <p:cNvSpPr>
            <a:spLocks noGrp="1"/>
          </p:cNvSpPr>
          <p:nvPr>
            <p:ph type="sldNum" sz="quarter" idx="4"/>
          </p:nvPr>
        </p:nvSpPr>
        <p:spPr/>
        <p:txBody>
          <a:bodyPr/>
          <a:lstStyle/>
          <a:p>
            <a:fld id="{79594931-7310-8546-9CE2-0B8C244628BE}" type="slidenum">
              <a:rPr lang="en-US" smtClean="0"/>
              <a:pPr/>
              <a:t>3</a:t>
            </a:fld>
            <a:endParaRPr lang="en-US"/>
          </a:p>
        </p:txBody>
      </p:sp>
    </p:spTree>
    <p:extLst>
      <p:ext uri="{BB962C8B-B14F-4D97-AF65-F5344CB8AC3E}">
        <p14:creationId xmlns:p14="http://schemas.microsoft.com/office/powerpoint/2010/main" val="123498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8" grpId="0"/>
      <p:bldP spid="20" grpId="0" animBg="1"/>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lstStyle/>
          <a:p>
            <a:pPr eaLnBrk="1" hangingPunct="1"/>
            <a:r>
              <a:rPr lang="en-US">
                <a:latin typeface="Calibri"/>
                <a:cs typeface="Calibri"/>
              </a:rPr>
              <a:t>Attenuation – Compton effect </a:t>
            </a:r>
          </a:p>
        </p:txBody>
      </p:sp>
      <p:sp>
        <p:nvSpPr>
          <p:cNvPr id="51203" name="Oval 8"/>
          <p:cNvSpPr>
            <a:spLocks noChangeArrowheads="1"/>
          </p:cNvSpPr>
          <p:nvPr/>
        </p:nvSpPr>
        <p:spPr bwMode="auto">
          <a:xfrm>
            <a:off x="1620838" y="2894013"/>
            <a:ext cx="1008062" cy="1008062"/>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1204" name="Oval 10"/>
          <p:cNvSpPr>
            <a:spLocks noChangeArrowheads="1"/>
          </p:cNvSpPr>
          <p:nvPr/>
        </p:nvSpPr>
        <p:spPr bwMode="auto">
          <a:xfrm>
            <a:off x="1331913" y="2606675"/>
            <a:ext cx="1584325" cy="158432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1205" name="Oval 11"/>
          <p:cNvSpPr>
            <a:spLocks noChangeArrowheads="1"/>
          </p:cNvSpPr>
          <p:nvPr/>
        </p:nvSpPr>
        <p:spPr bwMode="auto">
          <a:xfrm>
            <a:off x="1549400" y="335756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sp>
        <p:nvSpPr>
          <p:cNvPr id="51206" name="Oval 16"/>
          <p:cNvSpPr>
            <a:spLocks noChangeArrowheads="1"/>
          </p:cNvSpPr>
          <p:nvPr/>
        </p:nvSpPr>
        <p:spPr bwMode="auto">
          <a:xfrm>
            <a:off x="4068763" y="2895600"/>
            <a:ext cx="1008062" cy="1008063"/>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1207" name="Oval 18"/>
          <p:cNvSpPr>
            <a:spLocks noChangeArrowheads="1"/>
          </p:cNvSpPr>
          <p:nvPr/>
        </p:nvSpPr>
        <p:spPr bwMode="auto">
          <a:xfrm>
            <a:off x="3779838" y="2608263"/>
            <a:ext cx="1584325" cy="158432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1208" name="Oval 30"/>
          <p:cNvSpPr>
            <a:spLocks noChangeArrowheads="1"/>
          </p:cNvSpPr>
          <p:nvPr/>
        </p:nvSpPr>
        <p:spPr bwMode="auto">
          <a:xfrm>
            <a:off x="6588125" y="2895600"/>
            <a:ext cx="1008063" cy="1008063"/>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1209" name="Oval 32"/>
          <p:cNvSpPr>
            <a:spLocks noChangeArrowheads="1"/>
          </p:cNvSpPr>
          <p:nvPr/>
        </p:nvSpPr>
        <p:spPr bwMode="auto">
          <a:xfrm>
            <a:off x="6299200" y="2608263"/>
            <a:ext cx="1584325" cy="158432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94982" name="Oval 38"/>
          <p:cNvSpPr>
            <a:spLocks noChangeArrowheads="1"/>
          </p:cNvSpPr>
          <p:nvPr/>
        </p:nvSpPr>
        <p:spPr bwMode="auto">
          <a:xfrm>
            <a:off x="955675" y="1341438"/>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endParaRPr lang="en-US" sz="2400" baseline="0">
              <a:latin typeface="Calibri"/>
              <a:cs typeface="Calibri"/>
            </a:endParaRPr>
          </a:p>
        </p:txBody>
      </p:sp>
      <p:grpSp>
        <p:nvGrpSpPr>
          <p:cNvPr id="51211" name="Group 63"/>
          <p:cNvGrpSpPr>
            <a:grpSpLocks/>
          </p:cNvGrpSpPr>
          <p:nvPr/>
        </p:nvGrpSpPr>
        <p:grpSpPr bwMode="auto">
          <a:xfrm>
            <a:off x="396875" y="3141663"/>
            <a:ext cx="1079500" cy="514350"/>
            <a:chOff x="930" y="3475"/>
            <a:chExt cx="952" cy="454"/>
          </a:xfrm>
        </p:grpSpPr>
        <p:sp>
          <p:nvSpPr>
            <p:cNvPr id="51266" name="Line 60"/>
            <p:cNvSpPr>
              <a:spLocks noChangeShapeType="1"/>
            </p:cNvSpPr>
            <p:nvPr/>
          </p:nvSpPr>
          <p:spPr bwMode="auto">
            <a:xfrm>
              <a:off x="930" y="3703"/>
              <a:ext cx="952" cy="0"/>
            </a:xfrm>
            <a:prstGeom prst="line">
              <a:avLst/>
            </a:prstGeom>
            <a:noFill/>
            <a:ln w="28575">
              <a:solidFill>
                <a:schemeClr val="bg2"/>
              </a:solidFill>
              <a:round/>
              <a:headEnd/>
              <a:tailEnd type="triangle" w="med" len="med"/>
            </a:ln>
          </p:spPr>
          <p:txBody>
            <a:bodyPr/>
            <a:lstStyle/>
            <a:p>
              <a:endParaRPr lang="en-US">
                <a:latin typeface="Calibri"/>
                <a:cs typeface="Calibri"/>
              </a:endParaRPr>
            </a:p>
          </p:txBody>
        </p:sp>
        <p:sp>
          <p:nvSpPr>
            <p:cNvPr id="51267" name="Oval 62"/>
            <p:cNvSpPr>
              <a:spLocks noChangeArrowheads="1"/>
            </p:cNvSpPr>
            <p:nvPr/>
          </p:nvSpPr>
          <p:spPr bwMode="auto">
            <a:xfrm>
              <a:off x="1156" y="3475"/>
              <a:ext cx="454" cy="454"/>
            </a:xfrm>
            <a:prstGeom prst="ellipse">
              <a:avLst/>
            </a:prstGeom>
            <a:solidFill>
              <a:schemeClr val="bg1"/>
            </a:solidFill>
            <a:ln w="9525">
              <a:solidFill>
                <a:schemeClr val="bg2"/>
              </a:solidFill>
              <a:round/>
              <a:headEnd/>
              <a:tailEnd/>
            </a:ln>
          </p:spPr>
          <p:txBody>
            <a:bodyPr wrap="none" anchor="ctr"/>
            <a:lstStyle/>
            <a:p>
              <a:endParaRPr lang="en-US">
                <a:latin typeface="Calibri"/>
                <a:cs typeface="Calibri"/>
              </a:endParaRPr>
            </a:p>
          </p:txBody>
        </p:sp>
        <p:grpSp>
          <p:nvGrpSpPr>
            <p:cNvPr id="51268" name="Group 48"/>
            <p:cNvGrpSpPr>
              <a:grpSpLocks/>
            </p:cNvGrpSpPr>
            <p:nvPr/>
          </p:nvGrpSpPr>
          <p:grpSpPr bwMode="auto">
            <a:xfrm>
              <a:off x="1202" y="3612"/>
              <a:ext cx="363" cy="197"/>
              <a:chOff x="3061" y="1933"/>
              <a:chExt cx="726" cy="635"/>
            </a:xfrm>
          </p:grpSpPr>
          <p:sp>
            <p:nvSpPr>
              <p:cNvPr id="51269" name="Freeform 49"/>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1270" name="Freeform 50"/>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1271" name="Freeform 51"/>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1272" name="Freeform 52"/>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1273" name="Freeform 53"/>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1274" name="Freeform 54"/>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1275" name="Freeform 55"/>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1276" name="Freeform 56"/>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type="triangle" w="med" len="med"/>
              </a:ln>
            </p:spPr>
            <p:txBody>
              <a:bodyPr/>
              <a:lstStyle/>
              <a:p>
                <a:endParaRPr lang="en-US">
                  <a:latin typeface="Calibri"/>
                  <a:cs typeface="Calibri"/>
                </a:endParaRPr>
              </a:p>
            </p:txBody>
          </p:sp>
        </p:grpSp>
      </p:grpSp>
      <p:sp>
        <p:nvSpPr>
          <p:cNvPr id="51212" name="Text Box 64"/>
          <p:cNvSpPr txBox="1">
            <a:spLocks noChangeArrowheads="1"/>
          </p:cNvSpPr>
          <p:nvPr/>
        </p:nvSpPr>
        <p:spPr bwMode="auto">
          <a:xfrm>
            <a:off x="1027113" y="1412875"/>
            <a:ext cx="1816100" cy="457200"/>
          </a:xfrm>
          <a:prstGeom prst="rect">
            <a:avLst/>
          </a:prstGeom>
          <a:noFill/>
          <a:ln w="9525">
            <a:noFill/>
            <a:miter lim="800000"/>
            <a:headEnd/>
            <a:tailEnd/>
          </a:ln>
        </p:spPr>
        <p:txBody>
          <a:bodyPr wrap="none">
            <a:spAutoFit/>
          </a:bodyPr>
          <a:lstStyle/>
          <a:p>
            <a:r>
              <a:rPr lang="en-US" sz="2400" baseline="0">
                <a:latin typeface="Calibri"/>
                <a:cs typeface="Calibri"/>
              </a:rPr>
              <a:t>Back-scatter</a:t>
            </a:r>
          </a:p>
        </p:txBody>
      </p:sp>
      <p:sp>
        <p:nvSpPr>
          <p:cNvPr id="595009" name="Oval 65"/>
          <p:cNvSpPr>
            <a:spLocks noChangeArrowheads="1"/>
          </p:cNvSpPr>
          <p:nvPr/>
        </p:nvSpPr>
        <p:spPr bwMode="auto">
          <a:xfrm>
            <a:off x="3419475" y="1341438"/>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endParaRPr lang="en-US" sz="2400" baseline="0">
              <a:latin typeface="Calibri"/>
              <a:cs typeface="Calibri"/>
            </a:endParaRPr>
          </a:p>
        </p:txBody>
      </p:sp>
      <p:sp>
        <p:nvSpPr>
          <p:cNvPr id="51214" name="Text Box 66"/>
          <p:cNvSpPr txBox="1">
            <a:spLocks noChangeArrowheads="1"/>
          </p:cNvSpPr>
          <p:nvPr/>
        </p:nvSpPr>
        <p:spPr bwMode="auto">
          <a:xfrm>
            <a:off x="3490913" y="1412875"/>
            <a:ext cx="1720850" cy="457200"/>
          </a:xfrm>
          <a:prstGeom prst="rect">
            <a:avLst/>
          </a:prstGeom>
          <a:noFill/>
          <a:ln w="9525">
            <a:noFill/>
            <a:miter lim="800000"/>
            <a:headEnd/>
            <a:tailEnd/>
          </a:ln>
        </p:spPr>
        <p:txBody>
          <a:bodyPr wrap="none">
            <a:spAutoFit/>
          </a:bodyPr>
          <a:lstStyle/>
          <a:p>
            <a:r>
              <a:rPr lang="en-US" sz="2400" baseline="0">
                <a:latin typeface="Calibri"/>
                <a:cs typeface="Calibri"/>
              </a:rPr>
              <a:t>Side scatter</a:t>
            </a:r>
          </a:p>
        </p:txBody>
      </p:sp>
      <p:sp>
        <p:nvSpPr>
          <p:cNvPr id="595011" name="Oval 67"/>
          <p:cNvSpPr>
            <a:spLocks noChangeArrowheads="1"/>
          </p:cNvSpPr>
          <p:nvPr/>
        </p:nvSpPr>
        <p:spPr bwMode="auto">
          <a:xfrm>
            <a:off x="6156325" y="1341438"/>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endParaRPr lang="en-US" sz="2400" baseline="0">
              <a:latin typeface="Calibri"/>
              <a:cs typeface="Calibri"/>
            </a:endParaRPr>
          </a:p>
        </p:txBody>
      </p:sp>
      <p:sp>
        <p:nvSpPr>
          <p:cNvPr id="51216" name="Text Box 68"/>
          <p:cNvSpPr txBox="1">
            <a:spLocks noChangeArrowheads="1"/>
          </p:cNvSpPr>
          <p:nvPr/>
        </p:nvSpPr>
        <p:spPr bwMode="auto">
          <a:xfrm>
            <a:off x="6227763" y="1412875"/>
            <a:ext cx="2257425" cy="457200"/>
          </a:xfrm>
          <a:prstGeom prst="rect">
            <a:avLst/>
          </a:prstGeom>
          <a:noFill/>
          <a:ln w="9525">
            <a:noFill/>
            <a:miter lim="800000"/>
            <a:headEnd/>
            <a:tailEnd/>
          </a:ln>
        </p:spPr>
        <p:txBody>
          <a:bodyPr wrap="none">
            <a:spAutoFit/>
          </a:bodyPr>
          <a:lstStyle/>
          <a:p>
            <a:r>
              <a:rPr lang="en-US" sz="2400" baseline="0">
                <a:latin typeface="Calibri"/>
                <a:cs typeface="Calibri"/>
              </a:rPr>
              <a:t>Forward scatter</a:t>
            </a:r>
          </a:p>
        </p:txBody>
      </p:sp>
      <p:sp>
        <p:nvSpPr>
          <p:cNvPr id="51217" name="Line 69"/>
          <p:cNvSpPr>
            <a:spLocks noChangeShapeType="1"/>
          </p:cNvSpPr>
          <p:nvPr/>
        </p:nvSpPr>
        <p:spPr bwMode="auto">
          <a:xfrm>
            <a:off x="1836738" y="3429000"/>
            <a:ext cx="863600" cy="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1218" name="Oval 70"/>
          <p:cNvSpPr>
            <a:spLocks noChangeArrowheads="1"/>
          </p:cNvSpPr>
          <p:nvPr/>
        </p:nvSpPr>
        <p:spPr bwMode="auto">
          <a:xfrm>
            <a:off x="2773363" y="335756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sp>
        <p:nvSpPr>
          <p:cNvPr id="595015" name="Text Box 71"/>
          <p:cNvSpPr txBox="1">
            <a:spLocks noChangeArrowheads="1"/>
          </p:cNvSpPr>
          <p:nvPr/>
        </p:nvSpPr>
        <p:spPr bwMode="auto">
          <a:xfrm>
            <a:off x="0" y="3644900"/>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incident photon</a:t>
            </a:r>
          </a:p>
        </p:txBody>
      </p:sp>
      <p:sp>
        <p:nvSpPr>
          <p:cNvPr id="595016" name="Text Box 72"/>
          <p:cNvSpPr txBox="1">
            <a:spLocks noChangeArrowheads="1"/>
          </p:cNvSpPr>
          <p:nvPr/>
        </p:nvSpPr>
        <p:spPr bwMode="auto">
          <a:xfrm>
            <a:off x="2085975" y="3644900"/>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recoil electron</a:t>
            </a:r>
          </a:p>
        </p:txBody>
      </p:sp>
      <p:grpSp>
        <p:nvGrpSpPr>
          <p:cNvPr id="51221" name="Group 73"/>
          <p:cNvGrpSpPr>
            <a:grpSpLocks/>
          </p:cNvGrpSpPr>
          <p:nvPr/>
        </p:nvGrpSpPr>
        <p:grpSpPr bwMode="auto">
          <a:xfrm rot="-8672006">
            <a:off x="539750" y="2636838"/>
            <a:ext cx="1079500" cy="514350"/>
            <a:chOff x="930" y="3475"/>
            <a:chExt cx="952" cy="454"/>
          </a:xfrm>
        </p:grpSpPr>
        <p:sp>
          <p:nvSpPr>
            <p:cNvPr id="51255" name="Line 74"/>
            <p:cNvSpPr>
              <a:spLocks noChangeShapeType="1"/>
            </p:cNvSpPr>
            <p:nvPr/>
          </p:nvSpPr>
          <p:spPr bwMode="auto">
            <a:xfrm>
              <a:off x="930" y="3703"/>
              <a:ext cx="952" cy="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1256" name="Oval 75"/>
            <p:cNvSpPr>
              <a:spLocks noChangeArrowheads="1"/>
            </p:cNvSpPr>
            <p:nvPr/>
          </p:nvSpPr>
          <p:spPr bwMode="auto">
            <a:xfrm>
              <a:off x="1156" y="3475"/>
              <a:ext cx="454" cy="454"/>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grpSp>
          <p:nvGrpSpPr>
            <p:cNvPr id="51257" name="Group 76"/>
            <p:cNvGrpSpPr>
              <a:grpSpLocks/>
            </p:cNvGrpSpPr>
            <p:nvPr/>
          </p:nvGrpSpPr>
          <p:grpSpPr bwMode="auto">
            <a:xfrm>
              <a:off x="1202" y="3612"/>
              <a:ext cx="363" cy="197"/>
              <a:chOff x="3061" y="1933"/>
              <a:chExt cx="726" cy="635"/>
            </a:xfrm>
          </p:grpSpPr>
          <p:sp>
            <p:nvSpPr>
              <p:cNvPr id="51258" name="Freeform 77"/>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59" name="Freeform 78"/>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60" name="Freeform 79"/>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61" name="Freeform 80"/>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62" name="Freeform 81"/>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63" name="Freeform 82"/>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64" name="Freeform 83"/>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65" name="Freeform 84"/>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type="triangle" w="med" len="med"/>
              </a:ln>
            </p:spPr>
            <p:txBody>
              <a:bodyPr/>
              <a:lstStyle/>
              <a:p>
                <a:endParaRPr lang="en-US">
                  <a:latin typeface="Calibri"/>
                  <a:cs typeface="Calibri"/>
                </a:endParaRPr>
              </a:p>
            </p:txBody>
          </p:sp>
        </p:grpSp>
      </p:grpSp>
      <p:sp>
        <p:nvSpPr>
          <p:cNvPr id="51222" name="Line 85"/>
          <p:cNvSpPr>
            <a:spLocks noChangeShapeType="1"/>
          </p:cNvSpPr>
          <p:nvPr/>
        </p:nvSpPr>
        <p:spPr bwMode="auto">
          <a:xfrm>
            <a:off x="4211638" y="3573463"/>
            <a:ext cx="792162" cy="64770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1223" name="Oval 86"/>
          <p:cNvSpPr>
            <a:spLocks noChangeArrowheads="1"/>
          </p:cNvSpPr>
          <p:nvPr/>
        </p:nvSpPr>
        <p:spPr bwMode="auto">
          <a:xfrm>
            <a:off x="5003800" y="422116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sp>
        <p:nvSpPr>
          <p:cNvPr id="51224" name="Oval 87"/>
          <p:cNvSpPr>
            <a:spLocks noChangeArrowheads="1"/>
          </p:cNvSpPr>
          <p:nvPr/>
        </p:nvSpPr>
        <p:spPr bwMode="auto">
          <a:xfrm>
            <a:off x="3997325" y="335756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grpSp>
        <p:nvGrpSpPr>
          <p:cNvPr id="51225" name="Group 88"/>
          <p:cNvGrpSpPr>
            <a:grpSpLocks/>
          </p:cNvGrpSpPr>
          <p:nvPr/>
        </p:nvGrpSpPr>
        <p:grpSpPr bwMode="auto">
          <a:xfrm rot="-5400000">
            <a:off x="3497263" y="2487613"/>
            <a:ext cx="1079500" cy="514350"/>
            <a:chOff x="930" y="3475"/>
            <a:chExt cx="952" cy="454"/>
          </a:xfrm>
        </p:grpSpPr>
        <p:sp>
          <p:nvSpPr>
            <p:cNvPr id="51244" name="Line 89"/>
            <p:cNvSpPr>
              <a:spLocks noChangeShapeType="1"/>
            </p:cNvSpPr>
            <p:nvPr/>
          </p:nvSpPr>
          <p:spPr bwMode="auto">
            <a:xfrm>
              <a:off x="930" y="3703"/>
              <a:ext cx="952" cy="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1245" name="Oval 90"/>
            <p:cNvSpPr>
              <a:spLocks noChangeArrowheads="1"/>
            </p:cNvSpPr>
            <p:nvPr/>
          </p:nvSpPr>
          <p:spPr bwMode="auto">
            <a:xfrm>
              <a:off x="1156" y="3475"/>
              <a:ext cx="454" cy="454"/>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grpSp>
          <p:nvGrpSpPr>
            <p:cNvPr id="51246" name="Group 91"/>
            <p:cNvGrpSpPr>
              <a:grpSpLocks/>
            </p:cNvGrpSpPr>
            <p:nvPr/>
          </p:nvGrpSpPr>
          <p:grpSpPr bwMode="auto">
            <a:xfrm>
              <a:off x="1202" y="3612"/>
              <a:ext cx="363" cy="197"/>
              <a:chOff x="3061" y="1933"/>
              <a:chExt cx="726" cy="635"/>
            </a:xfrm>
          </p:grpSpPr>
          <p:sp>
            <p:nvSpPr>
              <p:cNvPr id="51247" name="Freeform 92"/>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48" name="Freeform 93"/>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49" name="Freeform 94"/>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50" name="Freeform 95"/>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51" name="Freeform 96"/>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52" name="Freeform 97"/>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53" name="Freeform 98"/>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54" name="Freeform 99"/>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type="triangle" w="med" len="med"/>
              </a:ln>
            </p:spPr>
            <p:txBody>
              <a:bodyPr/>
              <a:lstStyle/>
              <a:p>
                <a:endParaRPr lang="en-US">
                  <a:latin typeface="Calibri"/>
                  <a:cs typeface="Calibri"/>
                </a:endParaRPr>
              </a:p>
            </p:txBody>
          </p:sp>
        </p:grpSp>
      </p:grpSp>
      <p:sp>
        <p:nvSpPr>
          <p:cNvPr id="51226" name="Line 101"/>
          <p:cNvSpPr>
            <a:spLocks noChangeShapeType="1"/>
          </p:cNvSpPr>
          <p:nvPr/>
        </p:nvSpPr>
        <p:spPr bwMode="auto">
          <a:xfrm>
            <a:off x="3492500" y="3429000"/>
            <a:ext cx="431800" cy="0"/>
          </a:xfrm>
          <a:prstGeom prst="line">
            <a:avLst/>
          </a:prstGeom>
          <a:noFill/>
          <a:ln w="28575">
            <a:solidFill>
              <a:schemeClr val="bg2"/>
            </a:solidFill>
            <a:round/>
            <a:headEnd/>
            <a:tailEnd type="triangle" w="med" len="med"/>
          </a:ln>
        </p:spPr>
        <p:txBody>
          <a:bodyPr/>
          <a:lstStyle/>
          <a:p>
            <a:endParaRPr lang="en-US">
              <a:latin typeface="Calibri"/>
              <a:cs typeface="Calibri"/>
            </a:endParaRPr>
          </a:p>
        </p:txBody>
      </p:sp>
      <p:sp>
        <p:nvSpPr>
          <p:cNvPr id="51227" name="Oval 115"/>
          <p:cNvSpPr>
            <a:spLocks noChangeArrowheads="1"/>
          </p:cNvSpPr>
          <p:nvPr/>
        </p:nvSpPr>
        <p:spPr bwMode="auto">
          <a:xfrm>
            <a:off x="6516688" y="335756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grpSp>
        <p:nvGrpSpPr>
          <p:cNvPr id="51228" name="Group 116"/>
          <p:cNvGrpSpPr>
            <a:grpSpLocks/>
          </p:cNvGrpSpPr>
          <p:nvPr/>
        </p:nvGrpSpPr>
        <p:grpSpPr bwMode="auto">
          <a:xfrm>
            <a:off x="6805613" y="3141663"/>
            <a:ext cx="1079500" cy="514350"/>
            <a:chOff x="930" y="3475"/>
            <a:chExt cx="952" cy="454"/>
          </a:xfrm>
        </p:grpSpPr>
        <p:sp>
          <p:nvSpPr>
            <p:cNvPr id="51233" name="Line 117"/>
            <p:cNvSpPr>
              <a:spLocks noChangeShapeType="1"/>
            </p:cNvSpPr>
            <p:nvPr/>
          </p:nvSpPr>
          <p:spPr bwMode="auto">
            <a:xfrm>
              <a:off x="930" y="3703"/>
              <a:ext cx="952" cy="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1234" name="Oval 118"/>
            <p:cNvSpPr>
              <a:spLocks noChangeArrowheads="1"/>
            </p:cNvSpPr>
            <p:nvPr/>
          </p:nvSpPr>
          <p:spPr bwMode="auto">
            <a:xfrm>
              <a:off x="1156" y="3475"/>
              <a:ext cx="454" cy="454"/>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grpSp>
          <p:nvGrpSpPr>
            <p:cNvPr id="51235" name="Group 119"/>
            <p:cNvGrpSpPr>
              <a:grpSpLocks/>
            </p:cNvGrpSpPr>
            <p:nvPr/>
          </p:nvGrpSpPr>
          <p:grpSpPr bwMode="auto">
            <a:xfrm>
              <a:off x="1202" y="3612"/>
              <a:ext cx="363" cy="197"/>
              <a:chOff x="3061" y="1933"/>
              <a:chExt cx="726" cy="635"/>
            </a:xfrm>
          </p:grpSpPr>
          <p:sp>
            <p:nvSpPr>
              <p:cNvPr id="51236" name="Freeform 120"/>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37" name="Freeform 121"/>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38" name="Freeform 122"/>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39" name="Freeform 123"/>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40" name="Freeform 124"/>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41" name="Freeform 125"/>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42" name="Freeform 126"/>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43" name="Freeform 127"/>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type="triangle" w="med" len="med"/>
              </a:ln>
            </p:spPr>
            <p:txBody>
              <a:bodyPr/>
              <a:lstStyle/>
              <a:p>
                <a:endParaRPr lang="en-US">
                  <a:latin typeface="Calibri"/>
                  <a:cs typeface="Calibri"/>
                </a:endParaRPr>
              </a:p>
            </p:txBody>
          </p:sp>
        </p:grpSp>
      </p:grpSp>
      <p:sp>
        <p:nvSpPr>
          <p:cNvPr id="51229" name="Line 128"/>
          <p:cNvSpPr>
            <a:spLocks noChangeShapeType="1"/>
          </p:cNvSpPr>
          <p:nvPr/>
        </p:nvSpPr>
        <p:spPr bwMode="auto">
          <a:xfrm>
            <a:off x="6011863" y="3429000"/>
            <a:ext cx="431800" cy="0"/>
          </a:xfrm>
          <a:prstGeom prst="line">
            <a:avLst/>
          </a:prstGeom>
          <a:noFill/>
          <a:ln w="28575">
            <a:solidFill>
              <a:schemeClr val="bg2"/>
            </a:solidFill>
            <a:round/>
            <a:headEnd/>
            <a:tailEnd type="triangle" w="med" len="med"/>
          </a:ln>
        </p:spPr>
        <p:txBody>
          <a:bodyPr/>
          <a:lstStyle/>
          <a:p>
            <a:endParaRPr lang="en-US">
              <a:latin typeface="Calibri"/>
              <a:cs typeface="Calibri"/>
            </a:endParaRPr>
          </a:p>
        </p:txBody>
      </p:sp>
      <p:sp>
        <p:nvSpPr>
          <p:cNvPr id="51230" name="Rectangle 129"/>
          <p:cNvSpPr>
            <a:spLocks noChangeArrowheads="1"/>
          </p:cNvSpPr>
          <p:nvPr/>
        </p:nvSpPr>
        <p:spPr bwMode="auto">
          <a:xfrm>
            <a:off x="827088" y="4724400"/>
            <a:ext cx="7848600" cy="1778000"/>
          </a:xfrm>
          <a:prstGeom prst="rect">
            <a:avLst/>
          </a:prstGeom>
          <a:noFill/>
          <a:ln w="9525">
            <a:noFill/>
            <a:miter lim="800000"/>
            <a:headEnd/>
            <a:tailEnd/>
          </a:ln>
        </p:spPr>
        <p:txBody>
          <a:bodyPr>
            <a:spAutoFit/>
          </a:bodyPr>
          <a:lstStyle/>
          <a:p>
            <a:pPr>
              <a:lnSpc>
                <a:spcPct val="120000"/>
              </a:lnSpc>
            </a:pPr>
            <a:r>
              <a:rPr lang="en-US" baseline="0">
                <a:latin typeface="Calibri"/>
                <a:cs typeface="Calibri"/>
              </a:rPr>
              <a:t>Compton effect leads to photon “bouncing”:</a:t>
            </a:r>
          </a:p>
          <a:p>
            <a:pPr lvl="1">
              <a:lnSpc>
                <a:spcPct val="120000"/>
              </a:lnSpc>
              <a:buFont typeface="ETH Light" pitchFamily="2" charset="0"/>
              <a:buChar char="•"/>
            </a:pPr>
            <a:r>
              <a:rPr lang="en-US" sz="1800" b="0" baseline="0">
                <a:latin typeface="Calibri"/>
                <a:cs typeface="Calibri"/>
              </a:rPr>
              <a:t> Photon loses (part of) its energy to kinetic energy of electron  </a:t>
            </a:r>
          </a:p>
          <a:p>
            <a:pPr lvl="1">
              <a:lnSpc>
                <a:spcPct val="120000"/>
              </a:lnSpc>
              <a:buFont typeface="ETH Light" pitchFamily="2" charset="0"/>
              <a:buChar char="•"/>
            </a:pPr>
            <a:r>
              <a:rPr lang="en-US" sz="1800" b="0" baseline="0">
                <a:latin typeface="Calibri"/>
                <a:cs typeface="Calibri"/>
              </a:rPr>
              <a:t> Detection of photon changes</a:t>
            </a:r>
          </a:p>
          <a:p>
            <a:pPr lvl="1">
              <a:lnSpc>
                <a:spcPct val="120000"/>
              </a:lnSpc>
              <a:buFont typeface="ETH Light" pitchFamily="2" charset="0"/>
              <a:buChar char="•"/>
            </a:pPr>
            <a:r>
              <a:rPr lang="en-US" sz="1800" b="0" baseline="0">
                <a:latin typeface="Calibri"/>
                <a:cs typeface="Calibri"/>
              </a:rPr>
              <a:t> Recoil electron responsible for “biological” damage </a:t>
            </a:r>
            <a:endParaRPr lang="en-US" sz="1800" b="0" baseline="0">
              <a:latin typeface="Calibri"/>
              <a:cs typeface="Calibri"/>
              <a:sym typeface="Wingdings" pitchFamily="2" charset="2"/>
            </a:endParaRPr>
          </a:p>
          <a:p>
            <a:pPr lvl="1">
              <a:lnSpc>
                <a:spcPct val="120000"/>
              </a:lnSpc>
              <a:buFont typeface="ETH Light" pitchFamily="2" charset="0"/>
              <a:buChar char="•"/>
            </a:pPr>
            <a:r>
              <a:rPr lang="en-US" sz="1800" b="0" baseline="0">
                <a:latin typeface="Calibri"/>
                <a:cs typeface="Calibri"/>
                <a:sym typeface="Wingdings" pitchFamily="2" charset="2"/>
              </a:rPr>
              <a:t> Probability ~ </a:t>
            </a:r>
            <a:r>
              <a:rPr lang="en-US" sz="1800" b="0" baseline="0">
                <a:latin typeface="Calibri"/>
                <a:cs typeface="Calibri"/>
                <a:sym typeface="Symbol" pitchFamily="18" charset="2"/>
              </a:rPr>
              <a:t>/E</a:t>
            </a:r>
            <a:endParaRPr lang="en-US" sz="1800" b="0">
              <a:latin typeface="Calibri"/>
              <a:cs typeface="Calibri"/>
              <a:sym typeface="Symbol" pitchFamily="18" charset="2"/>
            </a:endParaRPr>
          </a:p>
        </p:txBody>
      </p:sp>
      <p:sp>
        <p:nvSpPr>
          <p:cNvPr id="595074" name="Text Box 130"/>
          <p:cNvSpPr txBox="1">
            <a:spLocks noChangeArrowheads="1"/>
          </p:cNvSpPr>
          <p:nvPr/>
        </p:nvSpPr>
        <p:spPr bwMode="auto">
          <a:xfrm>
            <a:off x="1042988" y="2349500"/>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scattered photon</a:t>
            </a:r>
          </a:p>
        </p:txBody>
      </p:sp>
      <p:sp>
        <p:nvSpPr>
          <p:cNvPr id="2" name="Slide Number Placeholder 1">
            <a:extLst>
              <a:ext uri="{FF2B5EF4-FFF2-40B4-BE49-F238E27FC236}">
                <a16:creationId xmlns:a16="http://schemas.microsoft.com/office/drawing/2014/main" id="{F3FC32FB-A2B6-524B-8F44-ECA26B2F3EC8}"/>
              </a:ext>
            </a:extLst>
          </p:cNvPr>
          <p:cNvSpPr>
            <a:spLocks noGrp="1"/>
          </p:cNvSpPr>
          <p:nvPr>
            <p:ph type="sldNum" sz="quarter" idx="4"/>
          </p:nvPr>
        </p:nvSpPr>
        <p:spPr/>
        <p:txBody>
          <a:bodyPr/>
          <a:lstStyle/>
          <a:p>
            <a:fld id="{79594931-7310-8546-9CE2-0B8C244628BE}" type="slidenum">
              <a:rPr lang="en-US" smtClean="0"/>
              <a:pPr/>
              <a:t>30</a:t>
            </a:fld>
            <a:endParaRPr lang="en-US"/>
          </a:p>
        </p:txBody>
      </p:sp>
      <p:sp>
        <p:nvSpPr>
          <p:cNvPr id="78" name="AutoShape 19">
            <a:hlinkClick r:id="rId3" action="ppaction://hlinksldjump" highlightClick="1"/>
            <a:extLst>
              <a:ext uri="{FF2B5EF4-FFF2-40B4-BE49-F238E27FC236}">
                <a16:creationId xmlns:a16="http://schemas.microsoft.com/office/drawing/2014/main" id="{4807623B-7304-6C48-92EB-51ED596A1C6C}"/>
              </a:ext>
            </a:extLst>
          </p:cNvPr>
          <p:cNvSpPr>
            <a:spLocks noChangeArrowheads="1"/>
          </p:cNvSpPr>
          <p:nvPr/>
        </p:nvSpPr>
        <p:spPr bwMode="auto">
          <a:xfrm>
            <a:off x="251520" y="6309320"/>
            <a:ext cx="328802" cy="328802"/>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15106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7"/>
          <p:cNvSpPr txBox="1">
            <a:spLocks noChangeArrowheads="1"/>
          </p:cNvSpPr>
          <p:nvPr/>
        </p:nvSpPr>
        <p:spPr bwMode="auto">
          <a:xfrm>
            <a:off x="1981200" y="5448300"/>
            <a:ext cx="5792788" cy="779463"/>
          </a:xfrm>
          <a:prstGeom prst="rect">
            <a:avLst/>
          </a:prstGeom>
          <a:noFill/>
          <a:ln w="9525">
            <a:noFill/>
            <a:miter lim="800000"/>
            <a:headEnd/>
            <a:tailEnd/>
          </a:ln>
        </p:spPr>
        <p:txBody>
          <a:bodyPr wrap="none">
            <a:spAutoFit/>
          </a:bodyPr>
          <a:lstStyle/>
          <a:p>
            <a:pPr eaLnBrk="0" hangingPunct="0">
              <a:spcAft>
                <a:spcPct val="50000"/>
              </a:spcAft>
            </a:pPr>
            <a:r>
              <a:rPr lang="en-GB" sz="1800" baseline="0">
                <a:latin typeface="Calibri"/>
                <a:cs typeface="Calibri"/>
              </a:rPr>
              <a:t>a</a:t>
            </a:r>
            <a:r>
              <a:rPr lang="en-GB" sz="1600" b="0" baseline="0">
                <a:latin typeface="Calibri"/>
                <a:cs typeface="Calibri"/>
              </a:rPr>
              <a:t>    Photoeffect</a:t>
            </a:r>
          </a:p>
          <a:p>
            <a:pPr eaLnBrk="0" hangingPunct="0">
              <a:spcAft>
                <a:spcPct val="75000"/>
              </a:spcAft>
            </a:pPr>
            <a:r>
              <a:rPr lang="en-GB" sz="1800" baseline="0">
                <a:latin typeface="Calibri"/>
                <a:cs typeface="Calibri"/>
              </a:rPr>
              <a:t>b </a:t>
            </a:r>
            <a:r>
              <a:rPr lang="en-GB" sz="1600" b="0" baseline="0">
                <a:latin typeface="Calibri"/>
                <a:cs typeface="Calibri"/>
              </a:rPr>
              <a:t>   Photoeffect (</a:t>
            </a:r>
            <a:r>
              <a:rPr lang="en-GB" sz="1600" b="0" baseline="0">
                <a:latin typeface="Calibri"/>
                <a:cs typeface="Calibri"/>
                <a:sym typeface="Symbol" pitchFamily="18" charset="2"/>
              </a:rPr>
              <a:t>/)</a:t>
            </a:r>
            <a:r>
              <a:rPr lang="en-GB" sz="1600" b="0" baseline="0">
                <a:latin typeface="Calibri"/>
                <a:cs typeface="Calibri"/>
              </a:rPr>
              <a:t>, Comptoneffect (</a:t>
            </a:r>
            <a:r>
              <a:rPr lang="en-GB" sz="1600" b="0" baseline="0">
                <a:latin typeface="Calibri"/>
                <a:cs typeface="Calibri"/>
                <a:sym typeface="Symbol" pitchFamily="18" charset="2"/>
              </a:rPr>
              <a:t>/)</a:t>
            </a:r>
            <a:r>
              <a:rPr lang="en-GB" sz="1600" b="0" baseline="0">
                <a:latin typeface="Calibri"/>
                <a:cs typeface="Calibri"/>
              </a:rPr>
              <a:t>, pair production (</a:t>
            </a:r>
            <a:r>
              <a:rPr lang="en-GB" sz="1600" b="0" baseline="0">
                <a:latin typeface="Calibri"/>
                <a:cs typeface="Calibri"/>
                <a:sym typeface="Symbol" pitchFamily="18" charset="2"/>
              </a:rPr>
              <a:t>/)</a:t>
            </a:r>
            <a:endParaRPr lang="en-GB" sz="1400" b="0" baseline="0">
              <a:latin typeface="Calibri"/>
              <a:cs typeface="Calibri"/>
              <a:sym typeface="Symbol" pitchFamily="18" charset="2"/>
            </a:endParaRPr>
          </a:p>
        </p:txBody>
      </p:sp>
      <p:grpSp>
        <p:nvGrpSpPr>
          <p:cNvPr id="52228" name="Group 12"/>
          <p:cNvGrpSpPr>
            <a:grpSpLocks/>
          </p:cNvGrpSpPr>
          <p:nvPr/>
        </p:nvGrpSpPr>
        <p:grpSpPr bwMode="auto">
          <a:xfrm>
            <a:off x="1219200" y="1196975"/>
            <a:ext cx="6781800" cy="4083050"/>
            <a:chOff x="768" y="864"/>
            <a:chExt cx="4272" cy="2572"/>
          </a:xfrm>
        </p:grpSpPr>
        <p:pic>
          <p:nvPicPr>
            <p:cNvPr id="52230" name="Picture 13" descr="massenschw"/>
            <p:cNvPicPr>
              <a:picLocks noChangeAspect="1" noChangeArrowheads="1"/>
            </p:cNvPicPr>
            <p:nvPr/>
          </p:nvPicPr>
          <p:blipFill>
            <a:blip r:embed="rId3"/>
            <a:srcRect/>
            <a:stretch>
              <a:fillRect/>
            </a:stretch>
          </p:blipFill>
          <p:spPr bwMode="auto">
            <a:xfrm>
              <a:off x="768" y="864"/>
              <a:ext cx="4272" cy="2572"/>
            </a:xfrm>
            <a:prstGeom prst="rect">
              <a:avLst/>
            </a:prstGeom>
            <a:noFill/>
            <a:ln w="25400">
              <a:solidFill>
                <a:schemeClr val="bg2"/>
              </a:solidFill>
              <a:miter lim="800000"/>
              <a:headEnd/>
              <a:tailEnd/>
            </a:ln>
          </p:spPr>
        </p:pic>
        <p:sp>
          <p:nvSpPr>
            <p:cNvPr id="52231" name="Rectangle 14"/>
            <p:cNvSpPr>
              <a:spLocks noChangeArrowheads="1"/>
            </p:cNvSpPr>
            <p:nvPr/>
          </p:nvSpPr>
          <p:spPr bwMode="auto">
            <a:xfrm>
              <a:off x="1488" y="912"/>
              <a:ext cx="624" cy="19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52232" name="Rectangle 15"/>
            <p:cNvSpPr>
              <a:spLocks noChangeArrowheads="1"/>
            </p:cNvSpPr>
            <p:nvPr/>
          </p:nvSpPr>
          <p:spPr bwMode="auto">
            <a:xfrm>
              <a:off x="3936" y="1344"/>
              <a:ext cx="384" cy="192"/>
            </a:xfrm>
            <a:prstGeom prst="rect">
              <a:avLst/>
            </a:prstGeom>
            <a:solidFill>
              <a:schemeClr val="bg1"/>
            </a:solidFill>
            <a:ln w="9525">
              <a:solidFill>
                <a:schemeClr val="tx1"/>
              </a:solidFill>
              <a:miter lim="800000"/>
              <a:headEnd/>
              <a:tailEnd/>
            </a:ln>
          </p:spPr>
          <p:txBody>
            <a:bodyPr wrap="none" anchor="ctr"/>
            <a:lstStyle/>
            <a:p>
              <a:pPr algn="ctr" eaLnBrk="0" hangingPunct="0"/>
              <a:r>
                <a:rPr lang="de-CH" sz="1400" b="0" baseline="0">
                  <a:solidFill>
                    <a:schemeClr val="tx1"/>
                  </a:solidFill>
                  <a:latin typeface="Calibri"/>
                  <a:cs typeface="Calibri"/>
                </a:rPr>
                <a:t>water</a:t>
              </a:r>
              <a:endParaRPr lang="en-US" sz="1400" b="0" baseline="0">
                <a:solidFill>
                  <a:schemeClr val="tx1"/>
                </a:solidFill>
                <a:latin typeface="Calibri"/>
                <a:cs typeface="Calibri"/>
              </a:endParaRPr>
            </a:p>
          </p:txBody>
        </p:sp>
        <p:sp>
          <p:nvSpPr>
            <p:cNvPr id="52233" name="Rectangle 16"/>
            <p:cNvSpPr>
              <a:spLocks noChangeArrowheads="1"/>
            </p:cNvSpPr>
            <p:nvPr/>
          </p:nvSpPr>
          <p:spPr bwMode="auto">
            <a:xfrm>
              <a:off x="1008" y="2016"/>
              <a:ext cx="341" cy="144"/>
            </a:xfrm>
            <a:prstGeom prst="rect">
              <a:avLst/>
            </a:prstGeom>
            <a:solidFill>
              <a:schemeClr val="bg1"/>
            </a:solidFill>
            <a:ln w="9525">
              <a:solidFill>
                <a:schemeClr val="tx1"/>
              </a:solidFill>
              <a:miter lim="800000"/>
              <a:headEnd/>
              <a:tailEnd/>
            </a:ln>
          </p:spPr>
          <p:txBody>
            <a:bodyPr wrap="none" anchor="ctr"/>
            <a:lstStyle/>
            <a:p>
              <a:pPr algn="ctr" eaLnBrk="0" hangingPunct="0"/>
              <a:endParaRPr lang="en-US" sz="1000" b="0" baseline="0">
                <a:solidFill>
                  <a:schemeClr val="tx1"/>
                </a:solidFill>
                <a:latin typeface="Calibri"/>
                <a:cs typeface="Calibri"/>
              </a:endParaRPr>
            </a:p>
          </p:txBody>
        </p:sp>
        <p:sp>
          <p:nvSpPr>
            <p:cNvPr id="52234" name="Text Box 17"/>
            <p:cNvSpPr txBox="1">
              <a:spLocks noChangeArrowheads="1"/>
            </p:cNvSpPr>
            <p:nvPr/>
          </p:nvSpPr>
          <p:spPr bwMode="auto">
            <a:xfrm>
              <a:off x="1008" y="2016"/>
              <a:ext cx="323" cy="154"/>
            </a:xfrm>
            <a:prstGeom prst="rect">
              <a:avLst/>
            </a:prstGeom>
            <a:noFill/>
            <a:ln w="9525">
              <a:noFill/>
              <a:miter lim="800000"/>
              <a:headEnd/>
              <a:tailEnd/>
            </a:ln>
          </p:spPr>
          <p:txBody>
            <a:bodyPr wrap="none">
              <a:spAutoFit/>
            </a:bodyPr>
            <a:lstStyle/>
            <a:p>
              <a:pPr eaLnBrk="0" hangingPunct="0"/>
              <a:r>
                <a:rPr lang="de-CH" sz="1000" baseline="0">
                  <a:solidFill>
                    <a:schemeClr val="tx1"/>
                  </a:solidFill>
                  <a:latin typeface="Calibri"/>
                  <a:cs typeface="Calibri"/>
                </a:rPr>
                <a:t>water</a:t>
              </a:r>
              <a:endParaRPr lang="en-US" sz="1000" baseline="0">
                <a:solidFill>
                  <a:schemeClr val="tx1"/>
                </a:solidFill>
                <a:latin typeface="Calibri"/>
                <a:cs typeface="Calibri"/>
              </a:endParaRPr>
            </a:p>
          </p:txBody>
        </p:sp>
        <p:sp>
          <p:nvSpPr>
            <p:cNvPr id="52235" name="Rectangle 18"/>
            <p:cNvSpPr>
              <a:spLocks noChangeArrowheads="1"/>
            </p:cNvSpPr>
            <p:nvPr/>
          </p:nvSpPr>
          <p:spPr bwMode="auto">
            <a:xfrm>
              <a:off x="1584" y="2400"/>
              <a:ext cx="293" cy="144"/>
            </a:xfrm>
            <a:prstGeom prst="rect">
              <a:avLst/>
            </a:prstGeom>
            <a:solidFill>
              <a:schemeClr val="bg1"/>
            </a:solidFill>
            <a:ln w="9525">
              <a:solidFill>
                <a:schemeClr val="tx1"/>
              </a:solidFill>
              <a:miter lim="800000"/>
              <a:headEnd/>
              <a:tailEnd/>
            </a:ln>
          </p:spPr>
          <p:txBody>
            <a:bodyPr wrap="none" anchor="ctr"/>
            <a:lstStyle/>
            <a:p>
              <a:pPr algn="ctr" eaLnBrk="0" hangingPunct="0"/>
              <a:endParaRPr lang="en-US" sz="1000" b="0" baseline="0">
                <a:solidFill>
                  <a:schemeClr val="tx1"/>
                </a:solidFill>
                <a:latin typeface="Calibri"/>
                <a:cs typeface="Calibri"/>
              </a:endParaRPr>
            </a:p>
          </p:txBody>
        </p:sp>
        <p:sp>
          <p:nvSpPr>
            <p:cNvPr id="52236" name="Text Box 19"/>
            <p:cNvSpPr txBox="1">
              <a:spLocks noChangeArrowheads="1"/>
            </p:cNvSpPr>
            <p:nvPr/>
          </p:nvSpPr>
          <p:spPr bwMode="auto">
            <a:xfrm>
              <a:off x="1584" y="2400"/>
              <a:ext cx="278" cy="154"/>
            </a:xfrm>
            <a:prstGeom prst="rect">
              <a:avLst/>
            </a:prstGeom>
            <a:noFill/>
            <a:ln w="9525">
              <a:noFill/>
              <a:miter lim="800000"/>
              <a:headEnd/>
              <a:tailEnd/>
            </a:ln>
          </p:spPr>
          <p:txBody>
            <a:bodyPr>
              <a:spAutoFit/>
            </a:bodyPr>
            <a:lstStyle/>
            <a:p>
              <a:pPr eaLnBrk="0" hangingPunct="0"/>
              <a:r>
                <a:rPr lang="de-CH" sz="1000" baseline="0">
                  <a:solidFill>
                    <a:schemeClr val="tx1"/>
                  </a:solidFill>
                  <a:latin typeface="Calibri"/>
                  <a:cs typeface="Calibri"/>
                </a:rPr>
                <a:t>lead</a:t>
              </a:r>
              <a:endParaRPr lang="en-US" sz="1000" baseline="0">
                <a:solidFill>
                  <a:schemeClr val="tx1"/>
                </a:solidFill>
                <a:latin typeface="Calibri"/>
                <a:cs typeface="Calibri"/>
              </a:endParaRPr>
            </a:p>
          </p:txBody>
        </p:sp>
        <p:sp>
          <p:nvSpPr>
            <p:cNvPr id="52237" name="Rectangle 20"/>
            <p:cNvSpPr>
              <a:spLocks noChangeArrowheads="1"/>
            </p:cNvSpPr>
            <p:nvPr/>
          </p:nvSpPr>
          <p:spPr bwMode="auto">
            <a:xfrm>
              <a:off x="1440" y="3024"/>
              <a:ext cx="432" cy="96"/>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52238" name="Text Box 21"/>
            <p:cNvSpPr txBox="1">
              <a:spLocks noChangeArrowheads="1"/>
            </p:cNvSpPr>
            <p:nvPr/>
          </p:nvSpPr>
          <p:spPr bwMode="auto">
            <a:xfrm>
              <a:off x="1296" y="3024"/>
              <a:ext cx="609" cy="167"/>
            </a:xfrm>
            <a:prstGeom prst="rect">
              <a:avLst/>
            </a:prstGeom>
            <a:noFill/>
            <a:ln w="9525">
              <a:noFill/>
              <a:miter lim="800000"/>
              <a:headEnd/>
              <a:tailEnd/>
            </a:ln>
          </p:spPr>
          <p:txBody>
            <a:bodyPr wrap="none">
              <a:spAutoFit/>
            </a:bodyPr>
            <a:lstStyle/>
            <a:p>
              <a:pPr eaLnBrk="0" hangingPunct="0">
                <a:lnSpc>
                  <a:spcPct val="115000"/>
                </a:lnSpc>
              </a:pPr>
              <a:r>
                <a:rPr lang="de-CH" sz="1000" baseline="0">
                  <a:solidFill>
                    <a:schemeClr val="tx1"/>
                  </a:solidFill>
                  <a:latin typeface="Calibri"/>
                  <a:cs typeface="Calibri"/>
                </a:rPr>
                <a:t>photon energy</a:t>
              </a:r>
              <a:endParaRPr lang="en-US" sz="1000" baseline="0">
                <a:solidFill>
                  <a:schemeClr val="tx1"/>
                </a:solidFill>
                <a:latin typeface="Calibri"/>
                <a:cs typeface="Calibri"/>
              </a:endParaRPr>
            </a:p>
          </p:txBody>
        </p:sp>
        <p:sp>
          <p:nvSpPr>
            <p:cNvPr id="52239" name="Rectangle 22"/>
            <p:cNvSpPr>
              <a:spLocks noChangeArrowheads="1"/>
            </p:cNvSpPr>
            <p:nvPr/>
          </p:nvSpPr>
          <p:spPr bwMode="auto">
            <a:xfrm>
              <a:off x="912" y="1200"/>
              <a:ext cx="96" cy="96"/>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52240" name="Rectangle 23"/>
            <p:cNvSpPr>
              <a:spLocks noChangeArrowheads="1"/>
            </p:cNvSpPr>
            <p:nvPr/>
          </p:nvSpPr>
          <p:spPr bwMode="auto">
            <a:xfrm>
              <a:off x="2784" y="960"/>
              <a:ext cx="192" cy="144"/>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52241" name="Rectangle 24"/>
            <p:cNvSpPr>
              <a:spLocks noChangeArrowheads="1"/>
            </p:cNvSpPr>
            <p:nvPr/>
          </p:nvSpPr>
          <p:spPr bwMode="auto">
            <a:xfrm>
              <a:off x="3696" y="3024"/>
              <a:ext cx="288" cy="96"/>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52242" name="Text Box 25"/>
            <p:cNvSpPr txBox="1">
              <a:spLocks noChangeArrowheads="1"/>
            </p:cNvSpPr>
            <p:nvPr/>
          </p:nvSpPr>
          <p:spPr bwMode="auto">
            <a:xfrm>
              <a:off x="3552" y="3024"/>
              <a:ext cx="609" cy="155"/>
            </a:xfrm>
            <a:prstGeom prst="rect">
              <a:avLst/>
            </a:prstGeom>
            <a:noFill/>
            <a:ln w="9525">
              <a:noFill/>
              <a:miter lim="800000"/>
              <a:headEnd/>
              <a:tailEnd/>
            </a:ln>
          </p:spPr>
          <p:txBody>
            <a:bodyPr wrap="none">
              <a:spAutoFit/>
            </a:bodyPr>
            <a:lstStyle/>
            <a:p>
              <a:pPr eaLnBrk="0" hangingPunct="0"/>
              <a:r>
                <a:rPr lang="de-CH" sz="1000" baseline="0">
                  <a:solidFill>
                    <a:schemeClr val="tx1"/>
                  </a:solidFill>
                  <a:latin typeface="Calibri"/>
                  <a:cs typeface="Calibri"/>
                </a:rPr>
                <a:t>photon energy</a:t>
              </a:r>
              <a:endParaRPr lang="en-US" sz="1000" baseline="0">
                <a:solidFill>
                  <a:schemeClr val="tx1"/>
                </a:solidFill>
                <a:latin typeface="Calibri"/>
                <a:cs typeface="Calibri"/>
              </a:endParaRPr>
            </a:p>
          </p:txBody>
        </p:sp>
        <p:sp>
          <p:nvSpPr>
            <p:cNvPr id="52243" name="Text Box 26"/>
            <p:cNvSpPr txBox="1">
              <a:spLocks noChangeArrowheads="1"/>
            </p:cNvSpPr>
            <p:nvPr/>
          </p:nvSpPr>
          <p:spPr bwMode="auto">
            <a:xfrm>
              <a:off x="864" y="912"/>
              <a:ext cx="318" cy="155"/>
            </a:xfrm>
            <a:prstGeom prst="rect">
              <a:avLst/>
            </a:prstGeom>
            <a:noFill/>
            <a:ln w="9525">
              <a:noFill/>
              <a:miter lim="800000"/>
              <a:headEnd/>
              <a:tailEnd/>
            </a:ln>
          </p:spPr>
          <p:txBody>
            <a:bodyPr wrap="none">
              <a:spAutoFit/>
            </a:bodyPr>
            <a:lstStyle/>
            <a:p>
              <a:pPr eaLnBrk="0" hangingPunct="0"/>
              <a:r>
                <a:rPr lang="de-CH" sz="1000" baseline="0" dirty="0">
                  <a:solidFill>
                    <a:schemeClr val="tx1"/>
                  </a:solidFill>
                  <a:latin typeface="Calibri"/>
                  <a:cs typeface="Calibri"/>
                </a:rPr>
                <a:t>cm</a:t>
              </a:r>
              <a:r>
                <a:rPr lang="de-CH" sz="1000" baseline="30000" dirty="0">
                  <a:solidFill>
                    <a:schemeClr val="tx1"/>
                  </a:solidFill>
                  <a:latin typeface="Calibri"/>
                  <a:cs typeface="Calibri"/>
                </a:rPr>
                <a:t>2</a:t>
              </a:r>
              <a:r>
                <a:rPr lang="de-CH" sz="1000" baseline="0" dirty="0">
                  <a:solidFill>
                    <a:schemeClr val="tx1"/>
                  </a:solidFill>
                  <a:latin typeface="Calibri"/>
                  <a:cs typeface="Calibri"/>
                </a:rPr>
                <a:t>/</a:t>
              </a:r>
              <a:r>
                <a:rPr lang="de-CH" sz="1000" baseline="0" dirty="0" err="1">
                  <a:solidFill>
                    <a:schemeClr val="tx1"/>
                  </a:solidFill>
                  <a:latin typeface="Calibri"/>
                  <a:cs typeface="Calibri"/>
                </a:rPr>
                <a:t>g</a:t>
              </a:r>
              <a:endParaRPr lang="en-US" sz="1000" baseline="0" dirty="0">
                <a:solidFill>
                  <a:schemeClr val="tx1"/>
                </a:solidFill>
                <a:latin typeface="Calibri"/>
                <a:cs typeface="Calibri"/>
              </a:endParaRPr>
            </a:p>
          </p:txBody>
        </p:sp>
        <p:sp>
          <p:nvSpPr>
            <p:cNvPr id="52244" name="Text Box 27"/>
            <p:cNvSpPr txBox="1">
              <a:spLocks noChangeArrowheads="1"/>
            </p:cNvSpPr>
            <p:nvPr/>
          </p:nvSpPr>
          <p:spPr bwMode="auto">
            <a:xfrm>
              <a:off x="2784" y="912"/>
              <a:ext cx="318" cy="155"/>
            </a:xfrm>
            <a:prstGeom prst="rect">
              <a:avLst/>
            </a:prstGeom>
            <a:noFill/>
            <a:ln w="9525">
              <a:noFill/>
              <a:miter lim="800000"/>
              <a:headEnd/>
              <a:tailEnd/>
            </a:ln>
          </p:spPr>
          <p:txBody>
            <a:bodyPr wrap="none">
              <a:spAutoFit/>
            </a:bodyPr>
            <a:lstStyle/>
            <a:p>
              <a:pPr eaLnBrk="0" hangingPunct="0"/>
              <a:r>
                <a:rPr lang="de-CH" sz="1000" baseline="0" dirty="0">
                  <a:solidFill>
                    <a:schemeClr val="tx1"/>
                  </a:solidFill>
                  <a:latin typeface="Calibri"/>
                  <a:cs typeface="Calibri"/>
                </a:rPr>
                <a:t>cm</a:t>
              </a:r>
              <a:r>
                <a:rPr lang="de-CH" sz="1000" baseline="30000" dirty="0">
                  <a:solidFill>
                    <a:schemeClr val="tx1"/>
                  </a:solidFill>
                  <a:latin typeface="Calibri"/>
                  <a:cs typeface="Calibri"/>
                </a:rPr>
                <a:t>2</a:t>
              </a:r>
              <a:r>
                <a:rPr lang="de-CH" sz="1000" baseline="0" dirty="0">
                  <a:solidFill>
                    <a:schemeClr val="tx1"/>
                  </a:solidFill>
                  <a:latin typeface="Calibri"/>
                  <a:cs typeface="Calibri"/>
                </a:rPr>
                <a:t>/</a:t>
              </a:r>
              <a:r>
                <a:rPr lang="de-CH" sz="1000" baseline="0" dirty="0" err="1">
                  <a:solidFill>
                    <a:schemeClr val="tx1"/>
                  </a:solidFill>
                  <a:latin typeface="Calibri"/>
                  <a:cs typeface="Calibri"/>
                </a:rPr>
                <a:t>g</a:t>
              </a:r>
              <a:endParaRPr lang="en-US" sz="1000" baseline="0" dirty="0">
                <a:solidFill>
                  <a:schemeClr val="tx1"/>
                </a:solidFill>
                <a:latin typeface="Calibri"/>
                <a:cs typeface="Calibri"/>
              </a:endParaRPr>
            </a:p>
          </p:txBody>
        </p:sp>
        <p:sp>
          <p:nvSpPr>
            <p:cNvPr id="52245" name="Rectangle 28"/>
            <p:cNvSpPr>
              <a:spLocks noChangeArrowheads="1"/>
            </p:cNvSpPr>
            <p:nvPr/>
          </p:nvSpPr>
          <p:spPr bwMode="auto">
            <a:xfrm>
              <a:off x="1200" y="2928"/>
              <a:ext cx="1056" cy="144"/>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52246" name="Text Box 29"/>
            <p:cNvSpPr txBox="1">
              <a:spLocks noChangeArrowheads="1"/>
            </p:cNvSpPr>
            <p:nvPr/>
          </p:nvSpPr>
          <p:spPr bwMode="auto">
            <a:xfrm>
              <a:off x="1104" y="2944"/>
              <a:ext cx="1013" cy="136"/>
            </a:xfrm>
            <a:prstGeom prst="rect">
              <a:avLst/>
            </a:prstGeom>
            <a:noFill/>
            <a:ln w="9525">
              <a:noFill/>
              <a:miter lim="800000"/>
              <a:headEnd/>
              <a:tailEnd/>
            </a:ln>
          </p:spPr>
          <p:txBody>
            <a:bodyPr wrap="none">
              <a:spAutoFit/>
            </a:bodyPr>
            <a:lstStyle/>
            <a:p>
              <a:pPr eaLnBrk="0" hangingPunct="0"/>
              <a:r>
                <a:rPr lang="de-CH" sz="800" baseline="0">
                  <a:solidFill>
                    <a:schemeClr val="tx1"/>
                  </a:solidFill>
                  <a:latin typeface="Calibri"/>
                  <a:cs typeface="Calibri"/>
                </a:rPr>
                <a:t>10 keV   100 keV  1 MeV   10 MeV</a:t>
              </a:r>
              <a:r>
                <a:rPr lang="de-CH" sz="800" b="0" baseline="0">
                  <a:solidFill>
                    <a:schemeClr val="tx1"/>
                  </a:solidFill>
                  <a:latin typeface="Calibri"/>
                  <a:cs typeface="Calibri"/>
                </a:rPr>
                <a:t> </a:t>
              </a:r>
              <a:endParaRPr lang="en-US" sz="800" b="0" baseline="0">
                <a:solidFill>
                  <a:schemeClr val="tx1"/>
                </a:solidFill>
                <a:latin typeface="Calibri"/>
                <a:cs typeface="Calibri"/>
              </a:endParaRPr>
            </a:p>
          </p:txBody>
        </p:sp>
        <p:sp>
          <p:nvSpPr>
            <p:cNvPr id="52247" name="Rectangle 30"/>
            <p:cNvSpPr>
              <a:spLocks noChangeArrowheads="1"/>
            </p:cNvSpPr>
            <p:nvPr/>
          </p:nvSpPr>
          <p:spPr bwMode="auto">
            <a:xfrm>
              <a:off x="3168" y="3056"/>
              <a:ext cx="432" cy="96"/>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52248" name="Rectangle 31"/>
            <p:cNvSpPr>
              <a:spLocks noChangeArrowheads="1"/>
            </p:cNvSpPr>
            <p:nvPr/>
          </p:nvSpPr>
          <p:spPr bwMode="auto">
            <a:xfrm>
              <a:off x="2928" y="2928"/>
              <a:ext cx="2016" cy="144"/>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52249" name="Text Box 32"/>
            <p:cNvSpPr txBox="1">
              <a:spLocks noChangeArrowheads="1"/>
            </p:cNvSpPr>
            <p:nvPr/>
          </p:nvSpPr>
          <p:spPr bwMode="auto">
            <a:xfrm>
              <a:off x="2832" y="2928"/>
              <a:ext cx="1869" cy="136"/>
            </a:xfrm>
            <a:prstGeom prst="rect">
              <a:avLst/>
            </a:prstGeom>
            <a:noFill/>
            <a:ln w="9525">
              <a:noFill/>
              <a:miter lim="800000"/>
              <a:headEnd/>
              <a:tailEnd/>
            </a:ln>
          </p:spPr>
          <p:txBody>
            <a:bodyPr wrap="none">
              <a:spAutoFit/>
            </a:bodyPr>
            <a:lstStyle/>
            <a:p>
              <a:pPr eaLnBrk="0" hangingPunct="0"/>
              <a:r>
                <a:rPr lang="de-CH" sz="800" baseline="0">
                  <a:solidFill>
                    <a:schemeClr val="tx1"/>
                  </a:solidFill>
                  <a:latin typeface="Calibri"/>
                  <a:cs typeface="Calibri"/>
                </a:rPr>
                <a:t>10 keV          100 keV             1 MeV              10 MeV</a:t>
              </a:r>
              <a:r>
                <a:rPr lang="de-CH" sz="800" b="0" baseline="0">
                  <a:solidFill>
                    <a:schemeClr val="tx1"/>
                  </a:solidFill>
                  <a:latin typeface="Calibri"/>
                  <a:cs typeface="Calibri"/>
                </a:rPr>
                <a:t>             </a:t>
              </a:r>
              <a:r>
                <a:rPr lang="de-CH" sz="800" baseline="0">
                  <a:solidFill>
                    <a:schemeClr val="tx1"/>
                  </a:solidFill>
                  <a:latin typeface="Calibri"/>
                  <a:cs typeface="Calibri"/>
                </a:rPr>
                <a:t>100 MeV</a:t>
              </a:r>
              <a:endParaRPr lang="en-US" sz="800" baseline="0">
                <a:solidFill>
                  <a:schemeClr val="tx1"/>
                </a:solidFill>
                <a:latin typeface="Calibri"/>
                <a:cs typeface="Calibri"/>
              </a:endParaRPr>
            </a:p>
          </p:txBody>
        </p:sp>
        <p:sp>
          <p:nvSpPr>
            <p:cNvPr id="52250" name="Rectangle 33"/>
            <p:cNvSpPr>
              <a:spLocks noChangeArrowheads="1"/>
            </p:cNvSpPr>
            <p:nvPr/>
          </p:nvSpPr>
          <p:spPr bwMode="auto">
            <a:xfrm>
              <a:off x="912" y="1248"/>
              <a:ext cx="96" cy="1776"/>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52251" name="Text Box 34"/>
            <p:cNvSpPr txBox="1">
              <a:spLocks noChangeArrowheads="1"/>
            </p:cNvSpPr>
            <p:nvPr/>
          </p:nvSpPr>
          <p:spPr bwMode="auto">
            <a:xfrm>
              <a:off x="768" y="1296"/>
              <a:ext cx="265" cy="1422"/>
            </a:xfrm>
            <a:prstGeom prst="rect">
              <a:avLst/>
            </a:prstGeom>
            <a:noFill/>
            <a:ln w="9525">
              <a:noFill/>
              <a:miter lim="800000"/>
              <a:headEnd/>
              <a:tailEnd/>
            </a:ln>
          </p:spPr>
          <p:txBody>
            <a:bodyPr wrap="none">
              <a:spAutoFit/>
            </a:bodyPr>
            <a:lstStyle/>
            <a:p>
              <a:pPr eaLnBrk="0" hangingPunct="0">
                <a:lnSpc>
                  <a:spcPct val="110000"/>
                </a:lnSpc>
              </a:pPr>
              <a:r>
                <a:rPr lang="de-CH" sz="800" baseline="0">
                  <a:solidFill>
                    <a:schemeClr val="tx1"/>
                  </a:solidFill>
                  <a:latin typeface="Calibri"/>
                  <a:cs typeface="Calibri"/>
                </a:rPr>
                <a:t>  100</a:t>
              </a:r>
            </a:p>
            <a:p>
              <a:pPr eaLnBrk="0" hangingPunct="0">
                <a:lnSpc>
                  <a:spcPct val="110000"/>
                </a:lnSpc>
              </a:pPr>
              <a:endParaRPr lang="de-CH" sz="800" baseline="0">
                <a:solidFill>
                  <a:schemeClr val="tx1"/>
                </a:solidFill>
                <a:latin typeface="Calibri"/>
                <a:cs typeface="Calibri"/>
              </a:endParaRPr>
            </a:p>
            <a:p>
              <a:pPr eaLnBrk="0" hangingPunct="0">
                <a:lnSpc>
                  <a:spcPct val="110000"/>
                </a:lnSpc>
              </a:pPr>
              <a:endParaRPr lang="de-CH" sz="800" baseline="0">
                <a:solidFill>
                  <a:schemeClr val="tx1"/>
                </a:solidFill>
                <a:latin typeface="Calibri"/>
                <a:cs typeface="Calibri"/>
              </a:endParaRPr>
            </a:p>
            <a:p>
              <a:pPr eaLnBrk="0" hangingPunct="0">
                <a:lnSpc>
                  <a:spcPct val="110000"/>
                </a:lnSpc>
              </a:pPr>
              <a:r>
                <a:rPr lang="de-CH" sz="800" baseline="0">
                  <a:solidFill>
                    <a:schemeClr val="tx1"/>
                  </a:solidFill>
                  <a:latin typeface="Calibri"/>
                  <a:cs typeface="Calibri"/>
                </a:rPr>
                <a:t>    10</a:t>
              </a:r>
            </a:p>
            <a:p>
              <a:pPr eaLnBrk="0" hangingPunct="0">
                <a:lnSpc>
                  <a:spcPct val="110000"/>
                </a:lnSpc>
              </a:pPr>
              <a:endParaRPr lang="de-CH" sz="800" baseline="0">
                <a:solidFill>
                  <a:schemeClr val="tx1"/>
                </a:solidFill>
                <a:latin typeface="Calibri"/>
                <a:cs typeface="Calibri"/>
              </a:endParaRPr>
            </a:p>
            <a:p>
              <a:pPr eaLnBrk="0" hangingPunct="0">
                <a:lnSpc>
                  <a:spcPct val="110000"/>
                </a:lnSpc>
              </a:pPr>
              <a:endParaRPr lang="de-CH" sz="800" baseline="0">
                <a:solidFill>
                  <a:schemeClr val="tx1"/>
                </a:solidFill>
                <a:latin typeface="Calibri"/>
                <a:cs typeface="Calibri"/>
              </a:endParaRPr>
            </a:p>
            <a:p>
              <a:pPr eaLnBrk="0" hangingPunct="0">
                <a:lnSpc>
                  <a:spcPct val="110000"/>
                </a:lnSpc>
              </a:pPr>
              <a:r>
                <a:rPr lang="de-CH" sz="800" baseline="0">
                  <a:solidFill>
                    <a:schemeClr val="tx1"/>
                  </a:solidFill>
                  <a:latin typeface="Calibri"/>
                  <a:cs typeface="Calibri"/>
                </a:rPr>
                <a:t>     1</a:t>
              </a:r>
            </a:p>
            <a:p>
              <a:pPr eaLnBrk="0" hangingPunct="0">
                <a:lnSpc>
                  <a:spcPct val="110000"/>
                </a:lnSpc>
              </a:pPr>
              <a:endParaRPr lang="de-CH" sz="800" baseline="0">
                <a:solidFill>
                  <a:schemeClr val="tx1"/>
                </a:solidFill>
                <a:latin typeface="Calibri"/>
                <a:cs typeface="Calibri"/>
              </a:endParaRPr>
            </a:p>
            <a:p>
              <a:pPr eaLnBrk="0" hangingPunct="0">
                <a:lnSpc>
                  <a:spcPct val="110000"/>
                </a:lnSpc>
              </a:pPr>
              <a:endParaRPr lang="de-CH" sz="800" baseline="0">
                <a:solidFill>
                  <a:schemeClr val="tx1"/>
                </a:solidFill>
                <a:latin typeface="Calibri"/>
                <a:cs typeface="Calibri"/>
              </a:endParaRPr>
            </a:p>
            <a:p>
              <a:pPr eaLnBrk="0" hangingPunct="0">
                <a:lnSpc>
                  <a:spcPct val="110000"/>
                </a:lnSpc>
              </a:pPr>
              <a:r>
                <a:rPr lang="de-CH" sz="800" baseline="0">
                  <a:solidFill>
                    <a:schemeClr val="tx1"/>
                  </a:solidFill>
                  <a:latin typeface="Calibri"/>
                  <a:cs typeface="Calibri"/>
                </a:rPr>
                <a:t>   0.1</a:t>
              </a:r>
            </a:p>
            <a:p>
              <a:pPr eaLnBrk="0" hangingPunct="0">
                <a:lnSpc>
                  <a:spcPct val="110000"/>
                </a:lnSpc>
              </a:pPr>
              <a:endParaRPr lang="de-CH" sz="800" baseline="0">
                <a:solidFill>
                  <a:schemeClr val="tx1"/>
                </a:solidFill>
                <a:latin typeface="Calibri"/>
                <a:cs typeface="Calibri"/>
              </a:endParaRPr>
            </a:p>
            <a:p>
              <a:pPr eaLnBrk="0" hangingPunct="0">
                <a:lnSpc>
                  <a:spcPct val="110000"/>
                </a:lnSpc>
              </a:pPr>
              <a:endParaRPr lang="de-CH" sz="800" baseline="0">
                <a:solidFill>
                  <a:schemeClr val="tx1"/>
                </a:solidFill>
                <a:latin typeface="Calibri"/>
                <a:cs typeface="Calibri"/>
              </a:endParaRPr>
            </a:p>
            <a:p>
              <a:pPr eaLnBrk="0" hangingPunct="0">
                <a:lnSpc>
                  <a:spcPct val="110000"/>
                </a:lnSpc>
              </a:pPr>
              <a:r>
                <a:rPr lang="de-CH" sz="800" baseline="0">
                  <a:solidFill>
                    <a:schemeClr val="tx1"/>
                  </a:solidFill>
                  <a:latin typeface="Calibri"/>
                  <a:cs typeface="Calibri"/>
                </a:rPr>
                <a:t>  0.01</a:t>
              </a:r>
            </a:p>
            <a:p>
              <a:pPr eaLnBrk="0" hangingPunct="0">
                <a:lnSpc>
                  <a:spcPct val="110000"/>
                </a:lnSpc>
              </a:pPr>
              <a:endParaRPr lang="de-CH" sz="800" baseline="0">
                <a:solidFill>
                  <a:schemeClr val="tx1"/>
                </a:solidFill>
                <a:latin typeface="Calibri"/>
                <a:cs typeface="Calibri"/>
              </a:endParaRPr>
            </a:p>
            <a:p>
              <a:pPr eaLnBrk="0" hangingPunct="0">
                <a:lnSpc>
                  <a:spcPct val="110000"/>
                </a:lnSpc>
              </a:pPr>
              <a:endParaRPr lang="de-CH" sz="800" baseline="0">
                <a:solidFill>
                  <a:schemeClr val="tx1"/>
                </a:solidFill>
                <a:latin typeface="Calibri"/>
                <a:cs typeface="Calibri"/>
              </a:endParaRPr>
            </a:p>
            <a:p>
              <a:pPr eaLnBrk="0" hangingPunct="0">
                <a:lnSpc>
                  <a:spcPct val="110000"/>
                </a:lnSpc>
              </a:pPr>
              <a:r>
                <a:rPr lang="de-CH" sz="800" baseline="0">
                  <a:solidFill>
                    <a:schemeClr val="tx1"/>
                  </a:solidFill>
                  <a:latin typeface="Calibri"/>
                  <a:cs typeface="Calibri"/>
                </a:rPr>
                <a:t>0.001</a:t>
              </a:r>
              <a:endParaRPr lang="en-US" sz="800" baseline="0">
                <a:solidFill>
                  <a:schemeClr val="tx1"/>
                </a:solidFill>
                <a:latin typeface="Calibri"/>
                <a:cs typeface="Calibri"/>
              </a:endParaRPr>
            </a:p>
          </p:txBody>
        </p:sp>
        <p:sp>
          <p:nvSpPr>
            <p:cNvPr id="52252" name="Rectangle 35"/>
            <p:cNvSpPr>
              <a:spLocks noChangeArrowheads="1"/>
            </p:cNvSpPr>
            <p:nvPr/>
          </p:nvSpPr>
          <p:spPr bwMode="auto">
            <a:xfrm>
              <a:off x="2832" y="1104"/>
              <a:ext cx="96" cy="187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52253" name="Text Box 36"/>
            <p:cNvSpPr txBox="1">
              <a:spLocks noChangeArrowheads="1"/>
            </p:cNvSpPr>
            <p:nvPr/>
          </p:nvSpPr>
          <p:spPr bwMode="auto">
            <a:xfrm>
              <a:off x="2688" y="1056"/>
              <a:ext cx="262" cy="1572"/>
            </a:xfrm>
            <a:prstGeom prst="rect">
              <a:avLst/>
            </a:prstGeom>
            <a:noFill/>
            <a:ln w="9525">
              <a:noFill/>
              <a:miter lim="800000"/>
              <a:headEnd/>
              <a:tailEnd/>
            </a:ln>
          </p:spPr>
          <p:txBody>
            <a:bodyPr wrap="none">
              <a:spAutoFit/>
            </a:bodyPr>
            <a:lstStyle/>
            <a:p>
              <a:pPr eaLnBrk="0" hangingPunct="0">
                <a:lnSpc>
                  <a:spcPct val="115000"/>
                </a:lnSpc>
              </a:pPr>
              <a:r>
                <a:rPr lang="de-CH" sz="800" baseline="0">
                  <a:solidFill>
                    <a:schemeClr val="tx1"/>
                  </a:solidFill>
                  <a:latin typeface="Calibri"/>
                  <a:cs typeface="Calibri"/>
                </a:rPr>
                <a:t>    10</a:t>
              </a:r>
            </a:p>
            <a:p>
              <a:pPr eaLnBrk="0" hangingPunct="0">
                <a:lnSpc>
                  <a:spcPct val="115000"/>
                </a:lnSpc>
              </a:pPr>
              <a:endParaRPr lang="de-CH" sz="800" baseline="0">
                <a:solidFill>
                  <a:schemeClr val="tx1"/>
                </a:solidFill>
                <a:latin typeface="Calibri"/>
                <a:cs typeface="Calibri"/>
              </a:endParaRPr>
            </a:p>
            <a:p>
              <a:pPr eaLnBrk="0" hangingPunct="0">
                <a:lnSpc>
                  <a:spcPct val="115000"/>
                </a:lnSpc>
              </a:pPr>
              <a:endParaRPr lang="de-CH" sz="800" baseline="0">
                <a:solidFill>
                  <a:schemeClr val="tx1"/>
                </a:solidFill>
                <a:latin typeface="Calibri"/>
                <a:cs typeface="Calibri"/>
              </a:endParaRPr>
            </a:p>
            <a:p>
              <a:pPr eaLnBrk="0" hangingPunct="0">
                <a:lnSpc>
                  <a:spcPct val="115000"/>
                </a:lnSpc>
              </a:pPr>
              <a:endParaRPr lang="de-CH" sz="800" baseline="0">
                <a:solidFill>
                  <a:schemeClr val="tx1"/>
                </a:solidFill>
                <a:latin typeface="Calibri"/>
                <a:cs typeface="Calibri"/>
              </a:endParaRPr>
            </a:p>
            <a:p>
              <a:pPr eaLnBrk="0" hangingPunct="0">
                <a:lnSpc>
                  <a:spcPct val="115000"/>
                </a:lnSpc>
              </a:pPr>
              <a:endParaRPr lang="de-CH" sz="800" baseline="0">
                <a:solidFill>
                  <a:schemeClr val="tx1"/>
                </a:solidFill>
                <a:latin typeface="Calibri"/>
                <a:cs typeface="Calibri"/>
              </a:endParaRPr>
            </a:p>
            <a:p>
              <a:pPr eaLnBrk="0" hangingPunct="0">
                <a:lnSpc>
                  <a:spcPct val="115000"/>
                </a:lnSpc>
              </a:pPr>
              <a:r>
                <a:rPr lang="de-CH" sz="800" baseline="0">
                  <a:solidFill>
                    <a:schemeClr val="tx1"/>
                  </a:solidFill>
                  <a:latin typeface="Calibri"/>
                  <a:cs typeface="Calibri"/>
                </a:rPr>
                <a:t>      1</a:t>
              </a:r>
            </a:p>
            <a:p>
              <a:pPr eaLnBrk="0" hangingPunct="0">
                <a:lnSpc>
                  <a:spcPct val="115000"/>
                </a:lnSpc>
              </a:pPr>
              <a:endParaRPr lang="de-CH" sz="800" baseline="0">
                <a:solidFill>
                  <a:schemeClr val="tx1"/>
                </a:solidFill>
                <a:latin typeface="Calibri"/>
                <a:cs typeface="Calibri"/>
              </a:endParaRPr>
            </a:p>
            <a:p>
              <a:pPr eaLnBrk="0" hangingPunct="0">
                <a:lnSpc>
                  <a:spcPct val="115000"/>
                </a:lnSpc>
              </a:pPr>
              <a:endParaRPr lang="de-CH" sz="800" baseline="0">
                <a:solidFill>
                  <a:schemeClr val="tx1"/>
                </a:solidFill>
                <a:latin typeface="Calibri"/>
                <a:cs typeface="Calibri"/>
              </a:endParaRPr>
            </a:p>
            <a:p>
              <a:pPr eaLnBrk="0" hangingPunct="0">
                <a:lnSpc>
                  <a:spcPct val="115000"/>
                </a:lnSpc>
              </a:pPr>
              <a:endParaRPr lang="de-CH" sz="800" baseline="0">
                <a:solidFill>
                  <a:schemeClr val="tx1"/>
                </a:solidFill>
                <a:latin typeface="Calibri"/>
                <a:cs typeface="Calibri"/>
              </a:endParaRPr>
            </a:p>
            <a:p>
              <a:pPr eaLnBrk="0" hangingPunct="0">
                <a:lnSpc>
                  <a:spcPct val="115000"/>
                </a:lnSpc>
              </a:pPr>
              <a:endParaRPr lang="de-CH" sz="800" baseline="0">
                <a:solidFill>
                  <a:schemeClr val="tx1"/>
                </a:solidFill>
                <a:latin typeface="Calibri"/>
                <a:cs typeface="Calibri"/>
              </a:endParaRPr>
            </a:p>
            <a:p>
              <a:pPr eaLnBrk="0" hangingPunct="0">
                <a:lnSpc>
                  <a:spcPct val="115000"/>
                </a:lnSpc>
              </a:pPr>
              <a:r>
                <a:rPr lang="de-CH" sz="800" baseline="0">
                  <a:solidFill>
                    <a:schemeClr val="tx1"/>
                  </a:solidFill>
                  <a:latin typeface="Calibri"/>
                  <a:cs typeface="Calibri"/>
                </a:rPr>
                <a:t>   0.1</a:t>
              </a:r>
            </a:p>
            <a:p>
              <a:pPr eaLnBrk="0" hangingPunct="0">
                <a:lnSpc>
                  <a:spcPct val="115000"/>
                </a:lnSpc>
              </a:pPr>
              <a:endParaRPr lang="de-CH" sz="800" baseline="0">
                <a:solidFill>
                  <a:schemeClr val="tx1"/>
                </a:solidFill>
                <a:latin typeface="Calibri"/>
                <a:cs typeface="Calibri"/>
              </a:endParaRPr>
            </a:p>
            <a:p>
              <a:pPr eaLnBrk="0" hangingPunct="0">
                <a:lnSpc>
                  <a:spcPct val="115000"/>
                </a:lnSpc>
              </a:pPr>
              <a:endParaRPr lang="de-CH" sz="800" baseline="0">
                <a:solidFill>
                  <a:schemeClr val="tx1"/>
                </a:solidFill>
                <a:latin typeface="Calibri"/>
                <a:cs typeface="Calibri"/>
              </a:endParaRPr>
            </a:p>
            <a:p>
              <a:pPr eaLnBrk="0" hangingPunct="0">
                <a:lnSpc>
                  <a:spcPct val="115000"/>
                </a:lnSpc>
              </a:pPr>
              <a:endParaRPr lang="de-CH" sz="800" baseline="0">
                <a:solidFill>
                  <a:schemeClr val="tx1"/>
                </a:solidFill>
                <a:latin typeface="Calibri"/>
                <a:cs typeface="Calibri"/>
              </a:endParaRPr>
            </a:p>
            <a:p>
              <a:pPr eaLnBrk="0" hangingPunct="0">
                <a:lnSpc>
                  <a:spcPct val="115000"/>
                </a:lnSpc>
              </a:pPr>
              <a:endParaRPr lang="de-CH" sz="800" baseline="0">
                <a:solidFill>
                  <a:schemeClr val="tx1"/>
                </a:solidFill>
                <a:latin typeface="Calibri"/>
                <a:cs typeface="Calibri"/>
              </a:endParaRPr>
            </a:p>
            <a:p>
              <a:pPr eaLnBrk="0" hangingPunct="0">
                <a:lnSpc>
                  <a:spcPct val="115000"/>
                </a:lnSpc>
              </a:pPr>
              <a:r>
                <a:rPr lang="de-CH" sz="800" baseline="0">
                  <a:solidFill>
                    <a:schemeClr val="tx1"/>
                  </a:solidFill>
                  <a:latin typeface="Calibri"/>
                  <a:cs typeface="Calibri"/>
                </a:rPr>
                <a:t>  0.01</a:t>
              </a:r>
            </a:p>
            <a:p>
              <a:pPr eaLnBrk="0" hangingPunct="0">
                <a:lnSpc>
                  <a:spcPct val="115000"/>
                </a:lnSpc>
              </a:pPr>
              <a:endParaRPr lang="en-US" sz="800" baseline="0">
                <a:solidFill>
                  <a:schemeClr val="tx1"/>
                </a:solidFill>
                <a:latin typeface="Calibri"/>
                <a:cs typeface="Calibri"/>
              </a:endParaRPr>
            </a:p>
          </p:txBody>
        </p:sp>
      </p:grpSp>
      <p:sp>
        <p:nvSpPr>
          <p:cNvPr id="52229" name="Rectangle 37"/>
          <p:cNvSpPr>
            <a:spLocks noGrp="1" noChangeArrowheads="1"/>
          </p:cNvSpPr>
          <p:nvPr>
            <p:ph type="title"/>
          </p:nvPr>
        </p:nvSpPr>
        <p:spPr/>
        <p:txBody>
          <a:bodyPr/>
          <a:lstStyle/>
          <a:p>
            <a:pPr eaLnBrk="1" hangingPunct="1"/>
            <a:r>
              <a:rPr lang="en-GB">
                <a:latin typeface="Calibri"/>
                <a:cs typeface="Calibri"/>
              </a:rPr>
              <a:t>Attenuation – Mass absorption coefficient (</a:t>
            </a:r>
            <a:r>
              <a:rPr lang="en-GB">
                <a:latin typeface="Calibri"/>
                <a:cs typeface="Calibri"/>
                <a:sym typeface="Symbol" pitchFamily="18" charset="2"/>
              </a:rPr>
              <a:t>’)</a:t>
            </a:r>
            <a:endParaRPr lang="en-US">
              <a:latin typeface="Calibri"/>
              <a:cs typeface="Calibri"/>
              <a:sym typeface="Symbol" pitchFamily="18" charset="2"/>
            </a:endParaRPr>
          </a:p>
        </p:txBody>
      </p:sp>
      <p:sp>
        <p:nvSpPr>
          <p:cNvPr id="2" name="Slide Number Placeholder 1">
            <a:extLst>
              <a:ext uri="{FF2B5EF4-FFF2-40B4-BE49-F238E27FC236}">
                <a16:creationId xmlns:a16="http://schemas.microsoft.com/office/drawing/2014/main" id="{2302123C-4FC1-774A-AB3D-16D1BEF96897}"/>
              </a:ext>
            </a:extLst>
          </p:cNvPr>
          <p:cNvSpPr>
            <a:spLocks noGrp="1"/>
          </p:cNvSpPr>
          <p:nvPr>
            <p:ph type="sldNum" sz="quarter" idx="4"/>
          </p:nvPr>
        </p:nvSpPr>
        <p:spPr/>
        <p:txBody>
          <a:bodyPr/>
          <a:lstStyle/>
          <a:p>
            <a:fld id="{79594931-7310-8546-9CE2-0B8C244628BE}" type="slidenum">
              <a:rPr lang="en-US" smtClean="0"/>
              <a:pPr/>
              <a:t>31</a:t>
            </a:fld>
            <a:endParaRPr lang="en-US"/>
          </a:p>
        </p:txBody>
      </p:sp>
    </p:spTree>
    <p:extLst>
      <p:ext uri="{BB962C8B-B14F-4D97-AF65-F5344CB8AC3E}">
        <p14:creationId xmlns:p14="http://schemas.microsoft.com/office/powerpoint/2010/main" val="214625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pPr eaLnBrk="1" hangingPunct="1"/>
            <a:r>
              <a:rPr lang="en-US">
                <a:latin typeface="Calibri"/>
                <a:cs typeface="Calibri"/>
              </a:rPr>
              <a:t>Attenuation coefficient</a:t>
            </a:r>
          </a:p>
        </p:txBody>
      </p:sp>
      <p:sp>
        <p:nvSpPr>
          <p:cNvPr id="53251" name="Oval 34"/>
          <p:cNvSpPr>
            <a:spLocks noChangeArrowheads="1"/>
          </p:cNvSpPr>
          <p:nvPr/>
        </p:nvSpPr>
        <p:spPr bwMode="auto">
          <a:xfrm>
            <a:off x="3962400" y="1922414"/>
            <a:ext cx="1522413" cy="1522412"/>
          </a:xfrm>
          <a:prstGeom prst="ellipse">
            <a:avLst/>
          </a:prstGeom>
          <a:noFill/>
          <a:ln w="9525">
            <a:solidFill>
              <a:srgbClr val="C0C0C0"/>
            </a:solidFill>
            <a:round/>
            <a:headEnd/>
            <a:tailEnd/>
          </a:ln>
        </p:spPr>
        <p:txBody>
          <a:bodyPr/>
          <a:lstStyle/>
          <a:p>
            <a:endParaRPr lang="en-US">
              <a:latin typeface="Calibri"/>
              <a:cs typeface="Calibri"/>
            </a:endParaRPr>
          </a:p>
        </p:txBody>
      </p:sp>
      <p:sp>
        <p:nvSpPr>
          <p:cNvPr id="53252" name="Oval 33"/>
          <p:cNvSpPr>
            <a:spLocks noChangeArrowheads="1"/>
          </p:cNvSpPr>
          <p:nvPr/>
        </p:nvSpPr>
        <p:spPr bwMode="auto">
          <a:xfrm>
            <a:off x="4572000" y="2270076"/>
            <a:ext cx="292100" cy="844550"/>
          </a:xfrm>
          <a:prstGeom prst="ellipse">
            <a:avLst/>
          </a:prstGeom>
          <a:gradFill rotWithShape="1">
            <a:gsLst>
              <a:gs pos="0">
                <a:srgbClr val="C0C0C0"/>
              </a:gs>
              <a:gs pos="100000">
                <a:srgbClr val="595959"/>
              </a:gs>
            </a:gsLst>
            <a:lin ang="0" scaled="1"/>
          </a:gradFill>
          <a:ln w="9525">
            <a:noFill/>
            <a:round/>
            <a:headEnd/>
            <a:tailEnd/>
          </a:ln>
        </p:spPr>
        <p:txBody>
          <a:bodyPr/>
          <a:lstStyle/>
          <a:p>
            <a:endParaRPr lang="en-US">
              <a:latin typeface="Calibri"/>
              <a:cs typeface="Calibri"/>
            </a:endParaRPr>
          </a:p>
        </p:txBody>
      </p:sp>
      <p:sp>
        <p:nvSpPr>
          <p:cNvPr id="53253" name="Text Box 32"/>
          <p:cNvSpPr txBox="1">
            <a:spLocks noChangeArrowheads="1"/>
          </p:cNvSpPr>
          <p:nvPr/>
        </p:nvSpPr>
        <p:spPr bwMode="auto">
          <a:xfrm>
            <a:off x="4352925" y="3235276"/>
            <a:ext cx="846138" cy="461963"/>
          </a:xfrm>
          <a:prstGeom prst="rect">
            <a:avLst/>
          </a:prstGeom>
          <a:noFill/>
          <a:ln w="9525">
            <a:noFill/>
            <a:miter lim="800000"/>
            <a:headEnd/>
            <a:tailEnd/>
          </a:ln>
        </p:spPr>
        <p:txBody>
          <a:bodyPr/>
          <a:lstStyle/>
          <a:p>
            <a:r>
              <a:rPr lang="de-CH" sz="1800" b="0" baseline="0">
                <a:latin typeface="Calibri"/>
                <a:ea typeface="MS Mincho" pitchFamily="49" charset="-128"/>
                <a:cs typeface="Calibri"/>
              </a:rPr>
              <a:t>atom</a:t>
            </a:r>
          </a:p>
        </p:txBody>
      </p:sp>
      <p:sp>
        <p:nvSpPr>
          <p:cNvPr id="53254" name="Line 31"/>
          <p:cNvSpPr>
            <a:spLocks noChangeShapeType="1"/>
          </p:cNvSpPr>
          <p:nvPr/>
        </p:nvSpPr>
        <p:spPr bwMode="auto">
          <a:xfrm>
            <a:off x="3109913" y="2730451"/>
            <a:ext cx="1555750" cy="0"/>
          </a:xfrm>
          <a:prstGeom prst="line">
            <a:avLst/>
          </a:prstGeom>
          <a:noFill/>
          <a:ln w="9525">
            <a:solidFill>
              <a:srgbClr val="000000"/>
            </a:solidFill>
            <a:round/>
            <a:headEnd/>
            <a:tailEnd type="triangle" w="med" len="med"/>
          </a:ln>
        </p:spPr>
        <p:txBody>
          <a:bodyPr/>
          <a:lstStyle/>
          <a:p>
            <a:endParaRPr lang="en-US">
              <a:latin typeface="Calibri"/>
              <a:cs typeface="Calibri"/>
            </a:endParaRPr>
          </a:p>
        </p:txBody>
      </p:sp>
      <p:sp>
        <p:nvSpPr>
          <p:cNvPr id="53255" name="Text Box 30"/>
          <p:cNvSpPr txBox="1">
            <a:spLocks noChangeArrowheads="1"/>
          </p:cNvSpPr>
          <p:nvPr/>
        </p:nvSpPr>
        <p:spPr bwMode="auto">
          <a:xfrm>
            <a:off x="4838700" y="2514551"/>
            <a:ext cx="1936750" cy="314325"/>
          </a:xfrm>
          <a:prstGeom prst="rect">
            <a:avLst/>
          </a:prstGeom>
          <a:noFill/>
          <a:ln w="9525">
            <a:noFill/>
            <a:miter lim="800000"/>
            <a:headEnd/>
            <a:tailEnd/>
          </a:ln>
        </p:spPr>
        <p:txBody>
          <a:bodyPr/>
          <a:lstStyle/>
          <a:p>
            <a:r>
              <a:rPr lang="de-CH" sz="1800" b="0" baseline="0">
                <a:latin typeface="Calibri"/>
                <a:ea typeface="MS Mincho" pitchFamily="49" charset="-128"/>
                <a:cs typeface="Calibri"/>
              </a:rPr>
              <a:t>cross section </a:t>
            </a:r>
            <a:r>
              <a:rPr lang="de-CH" sz="1800" b="0" baseline="0">
                <a:latin typeface="Calibri"/>
                <a:ea typeface="MS Mincho" pitchFamily="49" charset="-128"/>
                <a:cs typeface="Calibri"/>
                <a:sym typeface="Symbol" pitchFamily="18" charset="2"/>
              </a:rPr>
              <a:t></a:t>
            </a:r>
          </a:p>
        </p:txBody>
      </p:sp>
      <p:sp>
        <p:nvSpPr>
          <p:cNvPr id="53256" name="Oval 29"/>
          <p:cNvSpPr>
            <a:spLocks noChangeArrowheads="1"/>
          </p:cNvSpPr>
          <p:nvPr/>
        </p:nvSpPr>
        <p:spPr bwMode="auto">
          <a:xfrm>
            <a:off x="2411413" y="2501851"/>
            <a:ext cx="771525" cy="228600"/>
          </a:xfrm>
          <a:prstGeom prst="ellipse">
            <a:avLst/>
          </a:prstGeom>
          <a:noFill/>
          <a:ln w="9525">
            <a:noFill/>
            <a:round/>
            <a:headEnd/>
            <a:tailEnd/>
          </a:ln>
        </p:spPr>
        <p:txBody>
          <a:bodyPr lIns="0" tIns="0" rIns="0" bIns="0"/>
          <a:lstStyle/>
          <a:p>
            <a:pPr algn="ctr"/>
            <a:r>
              <a:rPr lang="de-CH" sz="1800" baseline="0">
                <a:latin typeface="Calibri"/>
                <a:ea typeface="MS Mincho" pitchFamily="49" charset="-128"/>
                <a:cs typeface="Calibri"/>
              </a:rPr>
              <a:t>x-ray</a:t>
            </a:r>
            <a:endParaRPr lang="de-CH" sz="1800" b="0" baseline="0">
              <a:latin typeface="Calibri"/>
              <a:ea typeface="MS Mincho" pitchFamily="49" charset="-128"/>
              <a:cs typeface="Calibri"/>
            </a:endParaRPr>
          </a:p>
        </p:txBody>
      </p:sp>
      <p:sp>
        <p:nvSpPr>
          <p:cNvPr id="53257" name="Rectangle 27"/>
          <p:cNvSpPr>
            <a:spLocks noChangeArrowheads="1"/>
          </p:cNvSpPr>
          <p:nvPr/>
        </p:nvSpPr>
        <p:spPr bwMode="auto">
          <a:xfrm>
            <a:off x="4410075" y="5005388"/>
            <a:ext cx="369888" cy="1008062"/>
          </a:xfrm>
          <a:prstGeom prst="rect">
            <a:avLst/>
          </a:prstGeom>
          <a:gradFill rotWithShape="1">
            <a:gsLst>
              <a:gs pos="0">
                <a:srgbClr val="808080"/>
              </a:gs>
              <a:gs pos="50000">
                <a:srgbClr val="DBDBDB"/>
              </a:gs>
              <a:gs pos="100000">
                <a:srgbClr val="808080"/>
              </a:gs>
            </a:gsLst>
            <a:lin ang="0" scaled="1"/>
          </a:gradFill>
          <a:ln w="9525">
            <a:solidFill>
              <a:srgbClr val="C0C0C0"/>
            </a:solidFill>
            <a:miter lim="800000"/>
            <a:headEnd/>
            <a:tailEnd/>
          </a:ln>
        </p:spPr>
        <p:txBody>
          <a:bodyPr/>
          <a:lstStyle/>
          <a:p>
            <a:endParaRPr lang="en-US">
              <a:latin typeface="Calibri"/>
              <a:cs typeface="Calibri"/>
            </a:endParaRPr>
          </a:p>
        </p:txBody>
      </p:sp>
      <p:sp>
        <p:nvSpPr>
          <p:cNvPr id="53258" name="Line 26"/>
          <p:cNvSpPr>
            <a:spLocks noChangeShapeType="1"/>
          </p:cNvSpPr>
          <p:nvPr/>
        </p:nvSpPr>
        <p:spPr bwMode="auto">
          <a:xfrm>
            <a:off x="3298825" y="5489575"/>
            <a:ext cx="1111250" cy="0"/>
          </a:xfrm>
          <a:prstGeom prst="line">
            <a:avLst/>
          </a:prstGeom>
          <a:noFill/>
          <a:ln w="9525">
            <a:solidFill>
              <a:srgbClr val="000000"/>
            </a:solidFill>
            <a:round/>
            <a:headEnd/>
            <a:tailEnd type="triangle" w="med" len="med"/>
          </a:ln>
        </p:spPr>
        <p:txBody>
          <a:bodyPr/>
          <a:lstStyle/>
          <a:p>
            <a:endParaRPr lang="en-US">
              <a:latin typeface="Calibri"/>
              <a:cs typeface="Calibri"/>
            </a:endParaRPr>
          </a:p>
        </p:txBody>
      </p:sp>
      <p:sp>
        <p:nvSpPr>
          <p:cNvPr id="53259" name="Oval 25"/>
          <p:cNvSpPr>
            <a:spLocks noChangeArrowheads="1"/>
          </p:cNvSpPr>
          <p:nvPr/>
        </p:nvSpPr>
        <p:spPr bwMode="auto">
          <a:xfrm>
            <a:off x="2268538" y="5059363"/>
            <a:ext cx="2490787" cy="738187"/>
          </a:xfrm>
          <a:prstGeom prst="ellipse">
            <a:avLst/>
          </a:prstGeom>
          <a:noFill/>
          <a:ln w="9525">
            <a:noFill/>
            <a:round/>
            <a:headEnd/>
            <a:tailEnd/>
          </a:ln>
        </p:spPr>
        <p:txBody>
          <a:bodyPr lIns="0" tIns="0" rIns="0" bIns="0"/>
          <a:lstStyle/>
          <a:p>
            <a:pPr algn="ctr"/>
            <a:r>
              <a:rPr lang="de-CH" sz="1800" baseline="0">
                <a:latin typeface="Calibri"/>
                <a:ea typeface="MS Mincho" pitchFamily="49" charset="-128"/>
                <a:cs typeface="Calibri"/>
              </a:rPr>
              <a:t>I(x)</a:t>
            </a:r>
            <a:endParaRPr lang="de-CH" sz="1800" b="0" baseline="0">
              <a:latin typeface="Calibri"/>
              <a:ea typeface="MS Mincho" pitchFamily="49" charset="-128"/>
              <a:cs typeface="Calibri"/>
            </a:endParaRPr>
          </a:p>
        </p:txBody>
      </p:sp>
      <p:sp>
        <p:nvSpPr>
          <p:cNvPr id="53260" name="Oval 24"/>
          <p:cNvSpPr>
            <a:spLocks noChangeArrowheads="1"/>
          </p:cNvSpPr>
          <p:nvPr/>
        </p:nvSpPr>
        <p:spPr bwMode="auto">
          <a:xfrm>
            <a:off x="4356100" y="5059363"/>
            <a:ext cx="2490788" cy="738187"/>
          </a:xfrm>
          <a:prstGeom prst="ellipse">
            <a:avLst/>
          </a:prstGeom>
          <a:noFill/>
          <a:ln w="9525">
            <a:noFill/>
            <a:round/>
            <a:headEnd/>
            <a:tailEnd/>
          </a:ln>
        </p:spPr>
        <p:txBody>
          <a:bodyPr lIns="0" tIns="0" rIns="0" bIns="0"/>
          <a:lstStyle/>
          <a:p>
            <a:pPr algn="ctr"/>
            <a:r>
              <a:rPr lang="de-CH" sz="1800" baseline="0">
                <a:latin typeface="Calibri"/>
                <a:ea typeface="MS Mincho" pitchFamily="49" charset="-128"/>
                <a:cs typeface="Calibri"/>
              </a:rPr>
              <a:t>I(x+dx)</a:t>
            </a:r>
            <a:endParaRPr lang="de-CH" sz="1800" b="0" baseline="0">
              <a:latin typeface="Calibri"/>
              <a:ea typeface="MS Mincho" pitchFamily="49" charset="-128"/>
              <a:cs typeface="Calibri"/>
            </a:endParaRPr>
          </a:p>
        </p:txBody>
      </p:sp>
      <p:sp>
        <p:nvSpPr>
          <p:cNvPr id="53261" name="Line 23"/>
          <p:cNvSpPr>
            <a:spLocks noChangeShapeType="1"/>
          </p:cNvSpPr>
          <p:nvPr/>
        </p:nvSpPr>
        <p:spPr bwMode="auto">
          <a:xfrm>
            <a:off x="4784725" y="5489575"/>
            <a:ext cx="1111250" cy="0"/>
          </a:xfrm>
          <a:prstGeom prst="line">
            <a:avLst/>
          </a:prstGeom>
          <a:noFill/>
          <a:ln w="9525">
            <a:solidFill>
              <a:srgbClr val="000000"/>
            </a:solidFill>
            <a:round/>
            <a:headEnd/>
            <a:tailEnd type="triangle" w="med" len="med"/>
          </a:ln>
        </p:spPr>
        <p:txBody>
          <a:bodyPr/>
          <a:lstStyle/>
          <a:p>
            <a:endParaRPr lang="en-US">
              <a:latin typeface="Calibri"/>
              <a:cs typeface="Calibri"/>
            </a:endParaRPr>
          </a:p>
        </p:txBody>
      </p:sp>
      <p:sp>
        <p:nvSpPr>
          <p:cNvPr id="53262" name="Text Box 46"/>
          <p:cNvSpPr txBox="1">
            <a:spLocks noChangeArrowheads="1"/>
          </p:cNvSpPr>
          <p:nvPr/>
        </p:nvSpPr>
        <p:spPr bwMode="auto">
          <a:xfrm>
            <a:off x="539750" y="1192164"/>
            <a:ext cx="5191229" cy="461665"/>
          </a:xfrm>
          <a:prstGeom prst="rect">
            <a:avLst/>
          </a:prstGeom>
          <a:noFill/>
          <a:ln w="9525">
            <a:noFill/>
            <a:miter lim="800000"/>
            <a:headEnd/>
            <a:tailEnd/>
          </a:ln>
        </p:spPr>
        <p:txBody>
          <a:bodyPr wrap="none">
            <a:spAutoFit/>
          </a:bodyPr>
          <a:lstStyle/>
          <a:p>
            <a:r>
              <a:rPr lang="en-US" sz="2400" baseline="0" dirty="0">
                <a:latin typeface="Calibri"/>
                <a:cs typeface="Calibri"/>
              </a:rPr>
              <a:t>Mass attenuation coefficient </a:t>
            </a:r>
            <a:r>
              <a:rPr lang="en-US" sz="2400" baseline="0" dirty="0">
                <a:latin typeface="Calibri"/>
                <a:cs typeface="Calibri"/>
                <a:sym typeface="Symbol" pitchFamily="18" charset="2"/>
              </a:rPr>
              <a:t>’ [cm</a:t>
            </a:r>
            <a:r>
              <a:rPr lang="en-US" sz="2400" baseline="30000" dirty="0">
                <a:latin typeface="Calibri"/>
                <a:cs typeface="Calibri"/>
                <a:sym typeface="Symbol" pitchFamily="18" charset="2"/>
              </a:rPr>
              <a:t>2</a:t>
            </a:r>
            <a:r>
              <a:rPr lang="en-US" sz="2400" baseline="0" dirty="0">
                <a:latin typeface="Calibri"/>
                <a:cs typeface="Calibri"/>
                <a:sym typeface="Symbol" pitchFamily="18" charset="2"/>
              </a:rPr>
              <a:t>/g]</a:t>
            </a:r>
          </a:p>
        </p:txBody>
      </p:sp>
      <p:sp>
        <p:nvSpPr>
          <p:cNvPr id="53263" name="Text Box 47"/>
          <p:cNvSpPr txBox="1">
            <a:spLocks noChangeArrowheads="1"/>
          </p:cNvSpPr>
          <p:nvPr/>
        </p:nvSpPr>
        <p:spPr bwMode="auto">
          <a:xfrm>
            <a:off x="539750" y="3933825"/>
            <a:ext cx="5844292" cy="461665"/>
          </a:xfrm>
          <a:prstGeom prst="rect">
            <a:avLst/>
          </a:prstGeom>
          <a:noFill/>
          <a:ln w="9525">
            <a:noFill/>
            <a:miter lim="800000"/>
            <a:headEnd/>
            <a:tailEnd/>
          </a:ln>
        </p:spPr>
        <p:txBody>
          <a:bodyPr wrap="none">
            <a:spAutoFit/>
          </a:bodyPr>
          <a:lstStyle/>
          <a:p>
            <a:r>
              <a:rPr lang="en-US" sz="2400" baseline="0" dirty="0">
                <a:latin typeface="Calibri"/>
                <a:cs typeface="Calibri"/>
              </a:rPr>
              <a:t>Linear attenuation coefficient </a:t>
            </a:r>
            <a:r>
              <a:rPr lang="en-US" sz="2400" baseline="0" dirty="0">
                <a:latin typeface="Calibri"/>
                <a:cs typeface="Calibri"/>
                <a:sym typeface="Symbol" pitchFamily="18" charset="2"/>
              </a:rPr>
              <a:t> = ’   [cm</a:t>
            </a:r>
            <a:r>
              <a:rPr lang="en-US" sz="2400" baseline="30000" dirty="0">
                <a:latin typeface="Calibri"/>
                <a:cs typeface="Calibri"/>
                <a:sym typeface="Symbol" pitchFamily="18" charset="2"/>
              </a:rPr>
              <a:t>-1</a:t>
            </a:r>
            <a:r>
              <a:rPr lang="en-US" sz="2400" baseline="0" dirty="0">
                <a:latin typeface="Calibri"/>
                <a:cs typeface="Calibri"/>
                <a:sym typeface="Symbol" pitchFamily="18" charset="2"/>
              </a:rPr>
              <a:t>]</a:t>
            </a:r>
          </a:p>
        </p:txBody>
      </p:sp>
      <p:sp>
        <p:nvSpPr>
          <p:cNvPr id="53264" name="Line 48"/>
          <p:cNvSpPr>
            <a:spLocks noChangeShapeType="1"/>
          </p:cNvSpPr>
          <p:nvPr/>
        </p:nvSpPr>
        <p:spPr bwMode="auto">
          <a:xfrm>
            <a:off x="4427538" y="4914900"/>
            <a:ext cx="288925" cy="0"/>
          </a:xfrm>
          <a:prstGeom prst="line">
            <a:avLst/>
          </a:prstGeom>
          <a:noFill/>
          <a:ln w="9525">
            <a:solidFill>
              <a:schemeClr val="tx1"/>
            </a:solidFill>
            <a:round/>
            <a:headEnd type="triangle" w="med" len="med"/>
            <a:tailEnd type="triangle" w="med" len="med"/>
          </a:ln>
        </p:spPr>
        <p:txBody>
          <a:bodyPr/>
          <a:lstStyle/>
          <a:p>
            <a:endParaRPr lang="en-US">
              <a:latin typeface="Calibri"/>
              <a:cs typeface="Calibri"/>
            </a:endParaRPr>
          </a:p>
        </p:txBody>
      </p:sp>
      <p:sp>
        <p:nvSpPr>
          <p:cNvPr id="53265" name="Oval 49"/>
          <p:cNvSpPr>
            <a:spLocks noChangeArrowheads="1"/>
          </p:cNvSpPr>
          <p:nvPr/>
        </p:nvSpPr>
        <p:spPr bwMode="auto">
          <a:xfrm>
            <a:off x="3305175" y="4483100"/>
            <a:ext cx="2490788" cy="738188"/>
          </a:xfrm>
          <a:prstGeom prst="ellipse">
            <a:avLst/>
          </a:prstGeom>
          <a:noFill/>
          <a:ln w="9525">
            <a:noFill/>
            <a:round/>
            <a:headEnd/>
            <a:tailEnd/>
          </a:ln>
        </p:spPr>
        <p:txBody>
          <a:bodyPr lIns="0" tIns="0" rIns="0" bIns="0"/>
          <a:lstStyle/>
          <a:p>
            <a:pPr algn="ctr"/>
            <a:r>
              <a:rPr lang="de-CH" sz="1800" baseline="0">
                <a:latin typeface="Calibri"/>
                <a:ea typeface="MS Mincho" pitchFamily="49" charset="-128"/>
                <a:cs typeface="Calibri"/>
              </a:rPr>
              <a:t>dx</a:t>
            </a:r>
            <a:endParaRPr lang="de-CH" sz="1800" b="0" baseline="0">
              <a:latin typeface="Calibri"/>
              <a:ea typeface="MS Mincho" pitchFamily="49" charset="-128"/>
              <a:cs typeface="Calibri"/>
            </a:endParaRPr>
          </a:p>
        </p:txBody>
      </p:sp>
      <p:sp>
        <p:nvSpPr>
          <p:cNvPr id="53266" name="Oval 50"/>
          <p:cNvSpPr>
            <a:spLocks noChangeArrowheads="1"/>
          </p:cNvSpPr>
          <p:nvPr/>
        </p:nvSpPr>
        <p:spPr bwMode="auto">
          <a:xfrm>
            <a:off x="3348038" y="4914900"/>
            <a:ext cx="2490787" cy="738188"/>
          </a:xfrm>
          <a:prstGeom prst="ellipse">
            <a:avLst/>
          </a:prstGeom>
          <a:noFill/>
          <a:ln w="9525">
            <a:noFill/>
            <a:round/>
            <a:headEnd/>
            <a:tailEnd/>
          </a:ln>
        </p:spPr>
        <p:txBody>
          <a:bodyPr lIns="0" tIns="0" rIns="0" bIns="0"/>
          <a:lstStyle/>
          <a:p>
            <a:pPr algn="ctr"/>
            <a:r>
              <a:rPr lang="de-CH" sz="1800" baseline="0">
                <a:latin typeface="Calibri"/>
                <a:ea typeface="MS Mincho" pitchFamily="49" charset="-128"/>
                <a:cs typeface="Calibri"/>
                <a:sym typeface="Symbol" pitchFamily="18" charset="2"/>
              </a:rPr>
              <a:t></a:t>
            </a:r>
            <a:endParaRPr lang="de-CH" sz="1800" b="0" baseline="0">
              <a:latin typeface="Calibri"/>
              <a:ea typeface="MS Mincho" pitchFamily="49" charset="-128"/>
              <a:cs typeface="Calibri"/>
              <a:sym typeface="Symbol" pitchFamily="18" charset="2"/>
            </a:endParaRPr>
          </a:p>
        </p:txBody>
      </p:sp>
      <p:sp>
        <p:nvSpPr>
          <p:cNvPr id="53267" name="Text Box 51"/>
          <p:cNvSpPr txBox="1">
            <a:spLocks noChangeArrowheads="1"/>
          </p:cNvSpPr>
          <p:nvPr/>
        </p:nvSpPr>
        <p:spPr bwMode="auto">
          <a:xfrm>
            <a:off x="8872538" y="4386263"/>
            <a:ext cx="184150" cy="274637"/>
          </a:xfrm>
          <a:prstGeom prst="rect">
            <a:avLst/>
          </a:prstGeom>
          <a:noFill/>
          <a:ln w="9525">
            <a:noFill/>
            <a:miter lim="800000"/>
            <a:headEnd/>
            <a:tailEnd/>
          </a:ln>
        </p:spPr>
        <p:txBody>
          <a:bodyPr wrap="none">
            <a:spAutoFit/>
          </a:bodyPr>
          <a:lstStyle/>
          <a:p>
            <a:endParaRPr lang="en-US" sz="1800" b="0" u="sng">
              <a:latin typeface="Calibri"/>
              <a:cs typeface="Calibri"/>
            </a:endParaRPr>
          </a:p>
        </p:txBody>
      </p:sp>
      <p:sp>
        <p:nvSpPr>
          <p:cNvPr id="2" name="Slide Number Placeholder 1">
            <a:extLst>
              <a:ext uri="{FF2B5EF4-FFF2-40B4-BE49-F238E27FC236}">
                <a16:creationId xmlns:a16="http://schemas.microsoft.com/office/drawing/2014/main" id="{DD54488B-68B8-D242-9EAA-B50599B57993}"/>
              </a:ext>
            </a:extLst>
          </p:cNvPr>
          <p:cNvSpPr>
            <a:spLocks noGrp="1"/>
          </p:cNvSpPr>
          <p:nvPr>
            <p:ph type="sldNum" sz="quarter" idx="4"/>
          </p:nvPr>
        </p:nvSpPr>
        <p:spPr/>
        <p:txBody>
          <a:bodyPr/>
          <a:lstStyle/>
          <a:p>
            <a:fld id="{79594931-7310-8546-9CE2-0B8C244628BE}" type="slidenum">
              <a:rPr lang="en-US" smtClean="0"/>
              <a:pPr/>
              <a:t>32</a:t>
            </a:fld>
            <a:endParaRPr lang="en-US"/>
          </a:p>
        </p:txBody>
      </p:sp>
    </p:spTree>
    <p:extLst>
      <p:ext uri="{BB962C8B-B14F-4D97-AF65-F5344CB8AC3E}">
        <p14:creationId xmlns:p14="http://schemas.microsoft.com/office/powerpoint/2010/main" val="43445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atin typeface="Calibri"/>
                <a:cs typeface="Calibri"/>
              </a:rPr>
              <a:t>Attenuation coefficient</a:t>
            </a:r>
          </a:p>
        </p:txBody>
      </p:sp>
      <p:sp>
        <p:nvSpPr>
          <p:cNvPr id="2052" name="Rectangle 9"/>
          <p:cNvSpPr>
            <a:spLocks noChangeArrowheads="1"/>
          </p:cNvSpPr>
          <p:nvPr/>
        </p:nvSpPr>
        <p:spPr bwMode="auto">
          <a:xfrm>
            <a:off x="4410075" y="2276475"/>
            <a:ext cx="369888" cy="1008063"/>
          </a:xfrm>
          <a:prstGeom prst="rect">
            <a:avLst/>
          </a:prstGeom>
          <a:gradFill rotWithShape="1">
            <a:gsLst>
              <a:gs pos="0">
                <a:srgbClr val="808080"/>
              </a:gs>
              <a:gs pos="50000">
                <a:srgbClr val="DBDBDB"/>
              </a:gs>
              <a:gs pos="100000">
                <a:srgbClr val="808080"/>
              </a:gs>
            </a:gsLst>
            <a:lin ang="0" scaled="1"/>
          </a:gradFill>
          <a:ln w="9525">
            <a:solidFill>
              <a:srgbClr val="C0C0C0"/>
            </a:solidFill>
            <a:miter lim="800000"/>
            <a:headEnd/>
            <a:tailEnd/>
          </a:ln>
        </p:spPr>
        <p:txBody>
          <a:bodyPr/>
          <a:lstStyle/>
          <a:p>
            <a:endParaRPr lang="en-US">
              <a:latin typeface="Calibri"/>
              <a:cs typeface="Calibri"/>
            </a:endParaRPr>
          </a:p>
        </p:txBody>
      </p:sp>
      <p:sp>
        <p:nvSpPr>
          <p:cNvPr id="2053" name="Line 10"/>
          <p:cNvSpPr>
            <a:spLocks noChangeShapeType="1"/>
          </p:cNvSpPr>
          <p:nvPr/>
        </p:nvSpPr>
        <p:spPr bwMode="auto">
          <a:xfrm>
            <a:off x="3298825" y="2760663"/>
            <a:ext cx="1111250" cy="0"/>
          </a:xfrm>
          <a:prstGeom prst="line">
            <a:avLst/>
          </a:prstGeom>
          <a:noFill/>
          <a:ln w="9525">
            <a:solidFill>
              <a:srgbClr val="000000"/>
            </a:solidFill>
            <a:round/>
            <a:headEnd/>
            <a:tailEnd type="triangle" w="med" len="med"/>
          </a:ln>
        </p:spPr>
        <p:txBody>
          <a:bodyPr/>
          <a:lstStyle/>
          <a:p>
            <a:endParaRPr lang="en-US">
              <a:latin typeface="Calibri"/>
              <a:cs typeface="Calibri"/>
            </a:endParaRPr>
          </a:p>
        </p:txBody>
      </p:sp>
      <p:sp>
        <p:nvSpPr>
          <p:cNvPr id="2054" name="Oval 11"/>
          <p:cNvSpPr>
            <a:spLocks noChangeArrowheads="1"/>
          </p:cNvSpPr>
          <p:nvPr/>
        </p:nvSpPr>
        <p:spPr bwMode="auto">
          <a:xfrm>
            <a:off x="2268538" y="2349500"/>
            <a:ext cx="2490787" cy="738188"/>
          </a:xfrm>
          <a:prstGeom prst="ellipse">
            <a:avLst/>
          </a:prstGeom>
          <a:noFill/>
          <a:ln w="9525">
            <a:noFill/>
            <a:round/>
            <a:headEnd/>
            <a:tailEnd/>
          </a:ln>
        </p:spPr>
        <p:txBody>
          <a:bodyPr lIns="0" tIns="0" rIns="0" bIns="0"/>
          <a:lstStyle/>
          <a:p>
            <a:pPr algn="ctr"/>
            <a:r>
              <a:rPr lang="de-CH" sz="1800" baseline="0">
                <a:latin typeface="Calibri"/>
                <a:ea typeface="MS Mincho" pitchFamily="49" charset="-128"/>
                <a:cs typeface="Calibri"/>
              </a:rPr>
              <a:t>I(x)</a:t>
            </a:r>
            <a:endParaRPr lang="de-CH" sz="1800" b="0" baseline="0">
              <a:latin typeface="Calibri"/>
              <a:ea typeface="MS Mincho" pitchFamily="49" charset="-128"/>
              <a:cs typeface="Calibri"/>
            </a:endParaRPr>
          </a:p>
        </p:txBody>
      </p:sp>
      <p:sp>
        <p:nvSpPr>
          <p:cNvPr id="2055" name="Oval 12"/>
          <p:cNvSpPr>
            <a:spLocks noChangeArrowheads="1"/>
          </p:cNvSpPr>
          <p:nvPr/>
        </p:nvSpPr>
        <p:spPr bwMode="auto">
          <a:xfrm>
            <a:off x="4356100" y="2330450"/>
            <a:ext cx="2490788" cy="738188"/>
          </a:xfrm>
          <a:prstGeom prst="ellipse">
            <a:avLst/>
          </a:prstGeom>
          <a:noFill/>
          <a:ln w="9525">
            <a:noFill/>
            <a:round/>
            <a:headEnd/>
            <a:tailEnd/>
          </a:ln>
        </p:spPr>
        <p:txBody>
          <a:bodyPr lIns="0" tIns="0" rIns="0" bIns="0"/>
          <a:lstStyle/>
          <a:p>
            <a:pPr algn="ctr"/>
            <a:r>
              <a:rPr lang="de-CH" sz="1800" baseline="0">
                <a:latin typeface="Calibri"/>
                <a:ea typeface="MS Mincho" pitchFamily="49" charset="-128"/>
                <a:cs typeface="Calibri"/>
              </a:rPr>
              <a:t>I(x+dx)</a:t>
            </a:r>
            <a:endParaRPr lang="de-CH" sz="1800" b="0" baseline="0">
              <a:latin typeface="Calibri"/>
              <a:ea typeface="MS Mincho" pitchFamily="49" charset="-128"/>
              <a:cs typeface="Calibri"/>
            </a:endParaRPr>
          </a:p>
        </p:txBody>
      </p:sp>
      <p:sp>
        <p:nvSpPr>
          <p:cNvPr id="2056" name="Line 13"/>
          <p:cNvSpPr>
            <a:spLocks noChangeShapeType="1"/>
          </p:cNvSpPr>
          <p:nvPr/>
        </p:nvSpPr>
        <p:spPr bwMode="auto">
          <a:xfrm>
            <a:off x="4784725" y="2760663"/>
            <a:ext cx="1111250" cy="0"/>
          </a:xfrm>
          <a:prstGeom prst="line">
            <a:avLst/>
          </a:prstGeom>
          <a:noFill/>
          <a:ln w="9525">
            <a:solidFill>
              <a:srgbClr val="000000"/>
            </a:solidFill>
            <a:round/>
            <a:headEnd/>
            <a:tailEnd type="triangle" w="med" len="med"/>
          </a:ln>
        </p:spPr>
        <p:txBody>
          <a:bodyPr/>
          <a:lstStyle/>
          <a:p>
            <a:endParaRPr lang="en-US">
              <a:latin typeface="Calibri"/>
              <a:cs typeface="Calibri"/>
            </a:endParaRPr>
          </a:p>
        </p:txBody>
      </p:sp>
      <p:sp>
        <p:nvSpPr>
          <p:cNvPr id="2057" name="Text Box 15"/>
          <p:cNvSpPr txBox="1">
            <a:spLocks noChangeArrowheads="1"/>
          </p:cNvSpPr>
          <p:nvPr/>
        </p:nvSpPr>
        <p:spPr bwMode="auto">
          <a:xfrm>
            <a:off x="539750" y="1237457"/>
            <a:ext cx="4357688" cy="457200"/>
          </a:xfrm>
          <a:prstGeom prst="rect">
            <a:avLst/>
          </a:prstGeom>
          <a:noFill/>
          <a:ln w="9525">
            <a:noFill/>
            <a:miter lim="800000"/>
            <a:headEnd/>
            <a:tailEnd/>
          </a:ln>
        </p:spPr>
        <p:txBody>
          <a:bodyPr wrap="none">
            <a:spAutoFit/>
          </a:bodyPr>
          <a:lstStyle/>
          <a:p>
            <a:r>
              <a:rPr lang="en-US" sz="2400" baseline="0" dirty="0">
                <a:latin typeface="Calibri"/>
                <a:cs typeface="Calibri"/>
              </a:rPr>
              <a:t>Linear attenuation coefficient </a:t>
            </a:r>
            <a:r>
              <a:rPr lang="en-US" sz="2400" baseline="0" dirty="0">
                <a:latin typeface="Calibri"/>
                <a:cs typeface="Calibri"/>
                <a:sym typeface="Symbol" pitchFamily="18" charset="2"/>
              </a:rPr>
              <a:t></a:t>
            </a:r>
          </a:p>
        </p:txBody>
      </p:sp>
      <p:sp>
        <p:nvSpPr>
          <p:cNvPr id="2058" name="Line 16"/>
          <p:cNvSpPr>
            <a:spLocks noChangeShapeType="1"/>
          </p:cNvSpPr>
          <p:nvPr/>
        </p:nvSpPr>
        <p:spPr bwMode="auto">
          <a:xfrm>
            <a:off x="4427538" y="2185988"/>
            <a:ext cx="288925" cy="0"/>
          </a:xfrm>
          <a:prstGeom prst="line">
            <a:avLst/>
          </a:prstGeom>
          <a:noFill/>
          <a:ln w="9525">
            <a:solidFill>
              <a:schemeClr val="tx1"/>
            </a:solidFill>
            <a:round/>
            <a:headEnd type="triangle" w="med" len="med"/>
            <a:tailEnd type="triangle" w="med" len="med"/>
          </a:ln>
        </p:spPr>
        <p:txBody>
          <a:bodyPr/>
          <a:lstStyle/>
          <a:p>
            <a:endParaRPr lang="en-US">
              <a:latin typeface="Calibri"/>
              <a:cs typeface="Calibri"/>
            </a:endParaRPr>
          </a:p>
        </p:txBody>
      </p:sp>
      <p:sp>
        <p:nvSpPr>
          <p:cNvPr id="2059" name="Oval 17"/>
          <p:cNvSpPr>
            <a:spLocks noChangeArrowheads="1"/>
          </p:cNvSpPr>
          <p:nvPr/>
        </p:nvSpPr>
        <p:spPr bwMode="auto">
          <a:xfrm>
            <a:off x="3305175" y="1754188"/>
            <a:ext cx="2490788" cy="738187"/>
          </a:xfrm>
          <a:prstGeom prst="ellipse">
            <a:avLst/>
          </a:prstGeom>
          <a:noFill/>
          <a:ln w="9525">
            <a:noFill/>
            <a:round/>
            <a:headEnd/>
            <a:tailEnd/>
          </a:ln>
        </p:spPr>
        <p:txBody>
          <a:bodyPr lIns="0" tIns="0" rIns="0" bIns="0"/>
          <a:lstStyle/>
          <a:p>
            <a:pPr algn="ctr"/>
            <a:r>
              <a:rPr lang="de-CH" sz="1800" baseline="0">
                <a:latin typeface="Calibri"/>
                <a:ea typeface="MS Mincho" pitchFamily="49" charset="-128"/>
                <a:cs typeface="Calibri"/>
              </a:rPr>
              <a:t>dx</a:t>
            </a:r>
            <a:endParaRPr lang="de-CH" sz="1800" b="0" baseline="0">
              <a:latin typeface="Calibri"/>
              <a:ea typeface="MS Mincho" pitchFamily="49" charset="-128"/>
              <a:cs typeface="Calibri"/>
            </a:endParaRPr>
          </a:p>
        </p:txBody>
      </p:sp>
      <p:sp>
        <p:nvSpPr>
          <p:cNvPr id="2060" name="Oval 18"/>
          <p:cNvSpPr>
            <a:spLocks noChangeArrowheads="1"/>
          </p:cNvSpPr>
          <p:nvPr/>
        </p:nvSpPr>
        <p:spPr bwMode="auto">
          <a:xfrm>
            <a:off x="3348038" y="2185988"/>
            <a:ext cx="2490787" cy="738187"/>
          </a:xfrm>
          <a:prstGeom prst="ellipse">
            <a:avLst/>
          </a:prstGeom>
          <a:noFill/>
          <a:ln w="9525">
            <a:noFill/>
            <a:round/>
            <a:headEnd/>
            <a:tailEnd/>
          </a:ln>
        </p:spPr>
        <p:txBody>
          <a:bodyPr lIns="0" tIns="0" rIns="0" bIns="0"/>
          <a:lstStyle/>
          <a:p>
            <a:pPr algn="ctr"/>
            <a:r>
              <a:rPr lang="de-CH" sz="1800" baseline="0">
                <a:latin typeface="Calibri"/>
                <a:ea typeface="MS Mincho" pitchFamily="49" charset="-128"/>
                <a:cs typeface="Calibri"/>
                <a:sym typeface="Symbol" pitchFamily="18" charset="2"/>
              </a:rPr>
              <a:t></a:t>
            </a:r>
            <a:endParaRPr lang="de-CH" sz="1800" b="0" baseline="0">
              <a:latin typeface="Calibri"/>
              <a:ea typeface="MS Mincho" pitchFamily="49" charset="-128"/>
              <a:cs typeface="Calibri"/>
              <a:sym typeface="Symbol" pitchFamily="18" charset="2"/>
            </a:endParaRPr>
          </a:p>
        </p:txBody>
      </p:sp>
      <p:sp>
        <p:nvSpPr>
          <p:cNvPr id="2061" name="Text Box 19"/>
          <p:cNvSpPr txBox="1">
            <a:spLocks noChangeArrowheads="1"/>
          </p:cNvSpPr>
          <p:nvPr/>
        </p:nvSpPr>
        <p:spPr bwMode="auto">
          <a:xfrm>
            <a:off x="8872538" y="4386263"/>
            <a:ext cx="184150" cy="274637"/>
          </a:xfrm>
          <a:prstGeom prst="rect">
            <a:avLst/>
          </a:prstGeom>
          <a:noFill/>
          <a:ln w="9525">
            <a:noFill/>
            <a:miter lim="800000"/>
            <a:headEnd/>
            <a:tailEnd/>
          </a:ln>
        </p:spPr>
        <p:txBody>
          <a:bodyPr wrap="none">
            <a:spAutoFit/>
          </a:bodyPr>
          <a:lstStyle/>
          <a:p>
            <a:endParaRPr lang="en-US" sz="1800" b="0" u="sng">
              <a:latin typeface="Calibri"/>
              <a:cs typeface="Calibri"/>
            </a:endParaRPr>
          </a:p>
        </p:txBody>
      </p:sp>
      <p:graphicFrame>
        <p:nvGraphicFramePr>
          <p:cNvPr id="2050" name="Object 20"/>
          <p:cNvGraphicFramePr>
            <a:graphicFrameLocks noChangeAspect="1"/>
          </p:cNvGraphicFramePr>
          <p:nvPr>
            <p:extLst/>
          </p:nvPr>
        </p:nvGraphicFramePr>
        <p:xfrm>
          <a:off x="2708275" y="4667250"/>
          <a:ext cx="3727450" cy="1346200"/>
        </p:xfrm>
        <a:graphic>
          <a:graphicData uri="http://schemas.openxmlformats.org/presentationml/2006/ole">
            <mc:AlternateContent xmlns:mc="http://schemas.openxmlformats.org/markup-compatibility/2006">
              <mc:Choice xmlns:v="urn:schemas-microsoft-com:vml" Requires="v">
                <p:oleObj spid="_x0000_s25656" name="Equation" r:id="rId4" imgW="1511300" imgH="546100" progId="Equation.3">
                  <p:embed/>
                </p:oleObj>
              </mc:Choice>
              <mc:Fallback>
                <p:oleObj name="Equation" r:id="rId4" imgW="1511300" imgH="546100" progId="Equation.3">
                  <p:embed/>
                  <p:pic>
                    <p:nvPicPr>
                      <p:cNvPr id="2050" name="Object 20"/>
                      <p:cNvPicPr>
                        <a:picLocks noChangeAspect="1" noChangeArrowheads="1"/>
                      </p:cNvPicPr>
                      <p:nvPr/>
                    </p:nvPicPr>
                    <p:blipFill>
                      <a:blip r:embed="rId5"/>
                      <a:srcRect/>
                      <a:stretch>
                        <a:fillRect/>
                      </a:stretch>
                    </p:blipFill>
                    <p:spPr bwMode="auto">
                      <a:xfrm>
                        <a:off x="2708275" y="4667250"/>
                        <a:ext cx="3727450" cy="1346200"/>
                      </a:xfrm>
                      <a:prstGeom prst="rect">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062" name="Text Box 21"/>
          <p:cNvSpPr txBox="1">
            <a:spLocks noChangeArrowheads="1"/>
          </p:cNvSpPr>
          <p:nvPr/>
        </p:nvSpPr>
        <p:spPr bwMode="auto">
          <a:xfrm>
            <a:off x="539750" y="3940175"/>
            <a:ext cx="2735263" cy="457200"/>
          </a:xfrm>
          <a:prstGeom prst="rect">
            <a:avLst/>
          </a:prstGeom>
          <a:noFill/>
          <a:ln w="9525">
            <a:noFill/>
            <a:miter lim="800000"/>
            <a:headEnd/>
            <a:tailEnd/>
          </a:ln>
        </p:spPr>
        <p:txBody>
          <a:bodyPr wrap="none">
            <a:spAutoFit/>
          </a:bodyPr>
          <a:lstStyle/>
          <a:p>
            <a:r>
              <a:rPr lang="en-US" sz="2400" baseline="0">
                <a:latin typeface="Calibri"/>
                <a:cs typeface="Calibri"/>
              </a:rPr>
              <a:t>Beer-Lambert’s law</a:t>
            </a:r>
            <a:endParaRPr lang="en-US" sz="2400" baseline="0">
              <a:latin typeface="Calibri"/>
              <a:cs typeface="Calibri"/>
              <a:sym typeface="Symbol" pitchFamily="18" charset="2"/>
            </a:endParaRPr>
          </a:p>
        </p:txBody>
      </p:sp>
      <p:sp>
        <p:nvSpPr>
          <p:cNvPr id="2" name="Slide Number Placeholder 1">
            <a:extLst>
              <a:ext uri="{FF2B5EF4-FFF2-40B4-BE49-F238E27FC236}">
                <a16:creationId xmlns:a16="http://schemas.microsoft.com/office/drawing/2014/main" id="{072E628E-F2BC-844D-A736-73AF4B5AC02C}"/>
              </a:ext>
            </a:extLst>
          </p:cNvPr>
          <p:cNvSpPr>
            <a:spLocks noGrp="1"/>
          </p:cNvSpPr>
          <p:nvPr>
            <p:ph type="sldNum" sz="quarter" idx="4"/>
          </p:nvPr>
        </p:nvSpPr>
        <p:spPr/>
        <p:txBody>
          <a:bodyPr/>
          <a:lstStyle/>
          <a:p>
            <a:fld id="{79594931-7310-8546-9CE2-0B8C244628BE}" type="slidenum">
              <a:rPr lang="en-US" smtClean="0"/>
              <a:pPr/>
              <a:t>33</a:t>
            </a:fld>
            <a:endParaRPr lang="en-US"/>
          </a:p>
        </p:txBody>
      </p:sp>
    </p:spTree>
    <p:extLst>
      <p:ext uri="{BB962C8B-B14F-4D97-AF65-F5344CB8AC3E}">
        <p14:creationId xmlns:p14="http://schemas.microsoft.com/office/powerpoint/2010/main" val="879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10"/>
          <p:cNvGrpSpPr>
            <a:grpSpLocks/>
          </p:cNvGrpSpPr>
          <p:nvPr/>
        </p:nvGrpSpPr>
        <p:grpSpPr bwMode="auto">
          <a:xfrm>
            <a:off x="2362200" y="1624012"/>
            <a:ext cx="4275138" cy="4429125"/>
            <a:chOff x="1488" y="1229"/>
            <a:chExt cx="2693" cy="2790"/>
          </a:xfrm>
        </p:grpSpPr>
        <p:pic>
          <p:nvPicPr>
            <p:cNvPr id="54277" name="Picture 11" descr="abs"/>
            <p:cNvPicPr>
              <a:picLocks noChangeAspect="1" noChangeArrowheads="1"/>
            </p:cNvPicPr>
            <p:nvPr/>
          </p:nvPicPr>
          <p:blipFill rotWithShape="1">
            <a:blip r:embed="rId3"/>
            <a:srcRect t="8794"/>
            <a:stretch/>
          </p:blipFill>
          <p:spPr bwMode="auto">
            <a:xfrm>
              <a:off x="1488" y="1229"/>
              <a:ext cx="2693" cy="2790"/>
            </a:xfrm>
            <a:prstGeom prst="rect">
              <a:avLst/>
            </a:prstGeom>
            <a:noFill/>
            <a:ln w="25400">
              <a:solidFill>
                <a:schemeClr val="bg2"/>
              </a:solidFill>
              <a:miter lim="800000"/>
              <a:headEnd/>
              <a:tailEnd/>
            </a:ln>
          </p:spPr>
        </p:pic>
        <p:sp>
          <p:nvSpPr>
            <p:cNvPr id="54278" name="Rectangle 12"/>
            <p:cNvSpPr>
              <a:spLocks noChangeArrowheads="1"/>
            </p:cNvSpPr>
            <p:nvPr/>
          </p:nvSpPr>
          <p:spPr bwMode="auto">
            <a:xfrm>
              <a:off x="3312" y="1488"/>
              <a:ext cx="480" cy="432"/>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54279" name="Text Box 13"/>
            <p:cNvSpPr txBox="1">
              <a:spLocks noChangeArrowheads="1"/>
            </p:cNvSpPr>
            <p:nvPr/>
          </p:nvSpPr>
          <p:spPr bwMode="auto">
            <a:xfrm>
              <a:off x="3264" y="1422"/>
              <a:ext cx="496" cy="545"/>
            </a:xfrm>
            <a:prstGeom prst="rect">
              <a:avLst/>
            </a:prstGeom>
            <a:noFill/>
            <a:ln w="9525">
              <a:noFill/>
              <a:miter lim="800000"/>
              <a:headEnd/>
              <a:tailEnd/>
            </a:ln>
          </p:spPr>
          <p:txBody>
            <a:bodyPr wrap="none">
              <a:spAutoFit/>
            </a:bodyPr>
            <a:lstStyle/>
            <a:p>
              <a:pPr eaLnBrk="0" hangingPunct="0">
                <a:lnSpc>
                  <a:spcPct val="105000"/>
                </a:lnSpc>
              </a:pPr>
              <a:r>
                <a:rPr lang="de-CH" sz="1600" baseline="0">
                  <a:solidFill>
                    <a:schemeClr val="tx1"/>
                  </a:solidFill>
                  <a:latin typeface="Calibri"/>
                  <a:cs typeface="Calibri"/>
                </a:rPr>
                <a:t>bone</a:t>
              </a:r>
            </a:p>
            <a:p>
              <a:pPr eaLnBrk="0" hangingPunct="0">
                <a:lnSpc>
                  <a:spcPct val="105000"/>
                </a:lnSpc>
              </a:pPr>
              <a:r>
                <a:rPr lang="de-CH" sz="1600" baseline="0">
                  <a:solidFill>
                    <a:schemeClr val="tx1"/>
                  </a:solidFill>
                  <a:latin typeface="Calibri"/>
                  <a:cs typeface="Calibri"/>
                </a:rPr>
                <a:t>muscle </a:t>
              </a:r>
            </a:p>
            <a:p>
              <a:pPr eaLnBrk="0" hangingPunct="0">
                <a:lnSpc>
                  <a:spcPct val="105000"/>
                </a:lnSpc>
              </a:pPr>
              <a:r>
                <a:rPr lang="de-CH" sz="1600" baseline="0">
                  <a:solidFill>
                    <a:schemeClr val="tx1"/>
                  </a:solidFill>
                  <a:latin typeface="Calibri"/>
                  <a:cs typeface="Calibri"/>
                </a:rPr>
                <a:t>fat</a:t>
              </a:r>
              <a:endParaRPr lang="en-US" sz="1600" baseline="0">
                <a:solidFill>
                  <a:schemeClr val="tx1"/>
                </a:solidFill>
                <a:latin typeface="Calibri"/>
                <a:cs typeface="Calibri"/>
              </a:endParaRPr>
            </a:p>
          </p:txBody>
        </p:sp>
      </p:grpSp>
      <p:sp>
        <p:nvSpPr>
          <p:cNvPr id="54275" name="Rectangle 14"/>
          <p:cNvSpPr>
            <a:spLocks noGrp="1" noChangeArrowheads="1"/>
          </p:cNvSpPr>
          <p:nvPr>
            <p:ph type="title"/>
          </p:nvPr>
        </p:nvSpPr>
        <p:spPr/>
        <p:txBody>
          <a:bodyPr/>
          <a:lstStyle/>
          <a:p>
            <a:pPr eaLnBrk="1" hangingPunct="1"/>
            <a:r>
              <a:rPr lang="en-GB">
                <a:latin typeface="Calibri"/>
                <a:cs typeface="Calibri"/>
              </a:rPr>
              <a:t>Attenuation – Linear attenuation coefficients (</a:t>
            </a:r>
            <a:r>
              <a:rPr lang="en-GB">
                <a:latin typeface="Calibri"/>
                <a:cs typeface="Calibri"/>
                <a:sym typeface="Symbol" pitchFamily="18" charset="2"/>
              </a:rPr>
              <a:t>’)</a:t>
            </a:r>
          </a:p>
        </p:txBody>
      </p:sp>
      <p:sp>
        <p:nvSpPr>
          <p:cNvPr id="2" name="TextBox 1"/>
          <p:cNvSpPr txBox="1"/>
          <p:nvPr/>
        </p:nvSpPr>
        <p:spPr>
          <a:xfrm>
            <a:off x="2339752" y="1475299"/>
            <a:ext cx="289279" cy="297517"/>
          </a:xfrm>
          <a:prstGeom prst="rect">
            <a:avLst/>
          </a:prstGeom>
          <a:noFill/>
        </p:spPr>
        <p:txBody>
          <a:bodyPr wrap="none" rtlCol="0">
            <a:spAutoFit/>
          </a:bodyPr>
          <a:lstStyle/>
          <a:p>
            <a:r>
              <a:rPr lang="en-US" dirty="0"/>
              <a:t>μ</a:t>
            </a:r>
          </a:p>
        </p:txBody>
      </p:sp>
      <p:sp>
        <p:nvSpPr>
          <p:cNvPr id="10" name="TextBox 9"/>
          <p:cNvSpPr txBox="1"/>
          <p:nvPr/>
        </p:nvSpPr>
        <p:spPr>
          <a:xfrm>
            <a:off x="5868144" y="5589240"/>
            <a:ext cx="712142" cy="307777"/>
          </a:xfrm>
          <a:prstGeom prst="rect">
            <a:avLst/>
          </a:prstGeom>
          <a:solidFill>
            <a:schemeClr val="bg1"/>
          </a:solidFill>
        </p:spPr>
        <p:txBody>
          <a:bodyPr wrap="none" rtlCol="0">
            <a:spAutoFit/>
          </a:bodyPr>
          <a:lstStyle/>
          <a:p>
            <a:r>
              <a:rPr lang="en-US" sz="1400" baseline="0" dirty="0">
                <a:latin typeface="Calibri"/>
                <a:cs typeface="Calibri"/>
              </a:rPr>
              <a:t>E [</a:t>
            </a:r>
            <a:r>
              <a:rPr lang="en-US" sz="1400" baseline="0" dirty="0" err="1">
                <a:latin typeface="Calibri"/>
                <a:cs typeface="Calibri"/>
              </a:rPr>
              <a:t>keV</a:t>
            </a:r>
            <a:r>
              <a:rPr lang="en-US" sz="1400" baseline="0" dirty="0">
                <a:latin typeface="Calibri"/>
                <a:cs typeface="Calibri"/>
              </a:rPr>
              <a:t>]</a:t>
            </a:r>
            <a:endParaRPr lang="en-US" sz="1400" dirty="0">
              <a:latin typeface="Calibri"/>
              <a:cs typeface="Calibri"/>
            </a:endParaRPr>
          </a:p>
        </p:txBody>
      </p:sp>
      <p:sp>
        <p:nvSpPr>
          <p:cNvPr id="11" name="TextBox 10"/>
          <p:cNvSpPr txBox="1"/>
          <p:nvPr/>
        </p:nvSpPr>
        <p:spPr>
          <a:xfrm>
            <a:off x="2016339" y="1624057"/>
            <a:ext cx="936104" cy="338554"/>
          </a:xfrm>
          <a:prstGeom prst="rect">
            <a:avLst/>
          </a:prstGeom>
          <a:solidFill>
            <a:schemeClr val="bg1"/>
          </a:solidFill>
        </p:spPr>
        <p:txBody>
          <a:bodyPr wrap="square" rtlCol="0">
            <a:spAutoFit/>
          </a:bodyPr>
          <a:lstStyle/>
          <a:p>
            <a:r>
              <a:rPr lang="en-US" sz="1600" baseline="0" dirty="0">
                <a:latin typeface="Calibri"/>
                <a:cs typeface="Calibri"/>
              </a:rPr>
              <a:t>μ [cm</a:t>
            </a:r>
            <a:r>
              <a:rPr lang="en-US" sz="1600" baseline="30000" dirty="0">
                <a:latin typeface="Calibri"/>
                <a:cs typeface="Calibri"/>
              </a:rPr>
              <a:t>-1</a:t>
            </a:r>
            <a:r>
              <a:rPr lang="en-US" sz="1600" baseline="0" dirty="0">
                <a:latin typeface="Calibri"/>
                <a:cs typeface="Calibri"/>
              </a:rPr>
              <a:t>]</a:t>
            </a:r>
            <a:endParaRPr lang="en-US" sz="1600" dirty="0">
              <a:latin typeface="Calibri"/>
              <a:cs typeface="Calibri"/>
            </a:endParaRPr>
          </a:p>
        </p:txBody>
      </p:sp>
      <p:sp>
        <p:nvSpPr>
          <p:cNvPr id="3" name="Slide Number Placeholder 2">
            <a:extLst>
              <a:ext uri="{FF2B5EF4-FFF2-40B4-BE49-F238E27FC236}">
                <a16:creationId xmlns:a16="http://schemas.microsoft.com/office/drawing/2014/main" id="{0000F578-DFA0-1243-97FA-15C1D5400265}"/>
              </a:ext>
            </a:extLst>
          </p:cNvPr>
          <p:cNvSpPr>
            <a:spLocks noGrp="1"/>
          </p:cNvSpPr>
          <p:nvPr>
            <p:ph type="sldNum" sz="quarter" idx="4"/>
          </p:nvPr>
        </p:nvSpPr>
        <p:spPr/>
        <p:txBody>
          <a:bodyPr/>
          <a:lstStyle/>
          <a:p>
            <a:fld id="{79594931-7310-8546-9CE2-0B8C244628BE}" type="slidenum">
              <a:rPr lang="en-US" smtClean="0"/>
              <a:pPr/>
              <a:t>34</a:t>
            </a:fld>
            <a:endParaRPr lang="en-US"/>
          </a:p>
        </p:txBody>
      </p:sp>
      <p:sp>
        <p:nvSpPr>
          <p:cNvPr id="12" name="AutoShape 19">
            <a:hlinkClick r:id="rId4" action="ppaction://hlinksldjump" highlightClick="1"/>
            <a:extLst>
              <a:ext uri="{FF2B5EF4-FFF2-40B4-BE49-F238E27FC236}">
                <a16:creationId xmlns:a16="http://schemas.microsoft.com/office/drawing/2014/main" id="{C57EC9C6-A8E7-0942-8D5A-C3AAA4C5F2B7}"/>
              </a:ext>
            </a:extLst>
          </p:cNvPr>
          <p:cNvSpPr>
            <a:spLocks noChangeArrowheads="1"/>
          </p:cNvSpPr>
          <p:nvPr/>
        </p:nvSpPr>
        <p:spPr bwMode="auto">
          <a:xfrm>
            <a:off x="251520" y="6309320"/>
            <a:ext cx="328802" cy="328802"/>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189426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en-US">
                <a:latin typeface="Calibri"/>
                <a:cs typeface="Calibri"/>
              </a:rPr>
              <a:t>Attenuation – Summary</a:t>
            </a:r>
          </a:p>
        </p:txBody>
      </p:sp>
      <p:sp>
        <p:nvSpPr>
          <p:cNvPr id="670724" name="Rectangle 4"/>
          <p:cNvSpPr>
            <a:spLocks noChangeArrowheads="1"/>
          </p:cNvSpPr>
          <p:nvPr/>
        </p:nvSpPr>
        <p:spPr bwMode="auto">
          <a:xfrm>
            <a:off x="684213" y="1119527"/>
            <a:ext cx="8135937" cy="17287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Photo effect </a:t>
            </a:r>
            <a:r>
              <a:rPr lang="en-GB" sz="2400" baseline="0" dirty="0">
                <a:latin typeface="Calibri"/>
                <a:cs typeface="Calibri"/>
                <a:sym typeface="Symbol" pitchFamily="18" charset="2"/>
              </a:rPr>
              <a:t></a:t>
            </a:r>
          </a:p>
          <a:p>
            <a:pPr marL="1143000" lvl="2" indent="-228600">
              <a:lnSpc>
                <a:spcPts val="2400"/>
              </a:lnSpc>
              <a:spcBef>
                <a:spcPts val="400"/>
              </a:spcBef>
              <a:buFontTx/>
              <a:buChar char="-"/>
            </a:pPr>
            <a:r>
              <a:rPr lang="en-GB" b="0" baseline="0" dirty="0">
                <a:latin typeface="Calibri"/>
                <a:cs typeface="Calibri"/>
              </a:rPr>
              <a:t>X-ray photon disappears</a:t>
            </a:r>
          </a:p>
          <a:p>
            <a:pPr marL="1143000" lvl="2" indent="-228600">
              <a:lnSpc>
                <a:spcPts val="2400"/>
              </a:lnSpc>
              <a:spcBef>
                <a:spcPts val="400"/>
              </a:spcBef>
              <a:buFontTx/>
              <a:buChar char="-"/>
            </a:pPr>
            <a:r>
              <a:rPr lang="en-GB" b="0" baseline="0" dirty="0">
                <a:latin typeface="Calibri"/>
                <a:cs typeface="Calibri"/>
              </a:rPr>
              <a:t>Photo electron recoils</a:t>
            </a:r>
          </a:p>
          <a:p>
            <a:pPr marL="1143000" lvl="2" indent="-228600">
              <a:lnSpc>
                <a:spcPts val="2400"/>
              </a:lnSpc>
              <a:spcBef>
                <a:spcPts val="400"/>
              </a:spcBef>
              <a:buFontTx/>
              <a:buChar char="-"/>
            </a:pPr>
            <a:r>
              <a:rPr lang="en-GB" b="0" baseline="0" dirty="0">
                <a:latin typeface="Calibri"/>
                <a:cs typeface="Calibri"/>
              </a:rPr>
              <a:t>Effective in contrast agent, lead, bone</a:t>
            </a:r>
          </a:p>
        </p:txBody>
      </p:sp>
      <p:sp>
        <p:nvSpPr>
          <p:cNvPr id="670725" name="Rectangle 5"/>
          <p:cNvSpPr>
            <a:spLocks noChangeArrowheads="1"/>
          </p:cNvSpPr>
          <p:nvPr/>
        </p:nvSpPr>
        <p:spPr bwMode="auto">
          <a:xfrm>
            <a:off x="684213" y="2846727"/>
            <a:ext cx="8135937" cy="17287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Compton effect </a:t>
            </a:r>
            <a:r>
              <a:rPr lang="en-GB" sz="2400" baseline="0">
                <a:latin typeface="Calibri"/>
                <a:cs typeface="Calibri"/>
                <a:sym typeface="Symbol" pitchFamily="18" charset="2"/>
              </a:rPr>
              <a:t></a:t>
            </a:r>
          </a:p>
          <a:p>
            <a:pPr marL="1143000" lvl="2" indent="-228600">
              <a:lnSpc>
                <a:spcPts val="2400"/>
              </a:lnSpc>
              <a:spcBef>
                <a:spcPts val="400"/>
              </a:spcBef>
              <a:buFontTx/>
              <a:buChar char="-"/>
            </a:pPr>
            <a:r>
              <a:rPr lang="en-GB" b="0" baseline="0">
                <a:latin typeface="Calibri"/>
                <a:cs typeface="Calibri"/>
              </a:rPr>
              <a:t>Interaction with free electrons</a:t>
            </a:r>
          </a:p>
          <a:p>
            <a:pPr marL="1143000" lvl="2" indent="-228600">
              <a:lnSpc>
                <a:spcPts val="2400"/>
              </a:lnSpc>
              <a:spcBef>
                <a:spcPts val="400"/>
              </a:spcBef>
              <a:buFontTx/>
              <a:buChar char="-"/>
            </a:pPr>
            <a:r>
              <a:rPr lang="en-GB" b="0" baseline="0">
                <a:latin typeface="Calibri"/>
                <a:cs typeface="Calibri"/>
              </a:rPr>
              <a:t>Scatter</a:t>
            </a:r>
          </a:p>
          <a:p>
            <a:pPr marL="1143000" lvl="2" indent="-228600">
              <a:lnSpc>
                <a:spcPts val="2400"/>
              </a:lnSpc>
              <a:spcBef>
                <a:spcPts val="400"/>
              </a:spcBef>
              <a:buFontTx/>
              <a:buChar char="-"/>
            </a:pPr>
            <a:r>
              <a:rPr lang="en-US" b="0" baseline="0">
                <a:latin typeface="Calibri"/>
                <a:cs typeface="Calibri"/>
              </a:rPr>
              <a:t>Water, air, soft tissue, bone</a:t>
            </a:r>
            <a:endParaRPr lang="en-GB" b="0" baseline="0">
              <a:latin typeface="Calibri"/>
              <a:cs typeface="Calibri"/>
            </a:endParaRPr>
          </a:p>
        </p:txBody>
      </p:sp>
      <p:sp>
        <p:nvSpPr>
          <p:cNvPr id="670726" name="Rectangle 6"/>
          <p:cNvSpPr>
            <a:spLocks noChangeArrowheads="1"/>
          </p:cNvSpPr>
          <p:nvPr/>
        </p:nvSpPr>
        <p:spPr bwMode="auto">
          <a:xfrm>
            <a:off x="684213" y="4575515"/>
            <a:ext cx="8135937" cy="1368425"/>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(Pair production </a:t>
            </a:r>
            <a:r>
              <a:rPr lang="en-GB" sz="2400" baseline="0">
                <a:latin typeface="Calibri"/>
                <a:cs typeface="Calibri"/>
                <a:sym typeface="Symbol" pitchFamily="18" charset="2"/>
              </a:rPr>
              <a:t></a:t>
            </a:r>
            <a:r>
              <a:rPr lang="en-GB" sz="2400" baseline="0">
                <a:latin typeface="Calibri"/>
                <a:cs typeface="Calibri"/>
              </a:rPr>
              <a:t> )</a:t>
            </a:r>
          </a:p>
          <a:p>
            <a:pPr marL="1143000" lvl="2" indent="-228600">
              <a:lnSpc>
                <a:spcPts val="2400"/>
              </a:lnSpc>
              <a:spcBef>
                <a:spcPts val="400"/>
              </a:spcBef>
              <a:buFontTx/>
              <a:buChar char="-"/>
            </a:pPr>
            <a:r>
              <a:rPr lang="en-GB" b="0" baseline="0">
                <a:latin typeface="Calibri"/>
                <a:cs typeface="Calibri"/>
              </a:rPr>
              <a:t>Electron-positron pair requires E &gt; 1 MeV </a:t>
            </a:r>
          </a:p>
          <a:p>
            <a:pPr marL="1143000" lvl="2" indent="-228600">
              <a:lnSpc>
                <a:spcPts val="2400"/>
              </a:lnSpc>
              <a:spcBef>
                <a:spcPts val="400"/>
              </a:spcBef>
              <a:buFontTx/>
              <a:buChar char="-"/>
            </a:pPr>
            <a:r>
              <a:rPr lang="en-GB" b="0" baseline="0">
                <a:latin typeface="Calibri"/>
                <a:cs typeface="Calibri"/>
              </a:rPr>
              <a:t>Not relevant in medical imaging</a:t>
            </a:r>
          </a:p>
        </p:txBody>
      </p:sp>
      <p:graphicFrame>
        <p:nvGraphicFramePr>
          <p:cNvPr id="670727" name="Object 7"/>
          <p:cNvGraphicFramePr>
            <a:graphicFrameLocks noChangeAspect="1"/>
          </p:cNvGraphicFramePr>
          <p:nvPr>
            <p:extLst/>
          </p:nvPr>
        </p:nvGraphicFramePr>
        <p:xfrm>
          <a:off x="3490913" y="5943600"/>
          <a:ext cx="2160587" cy="438150"/>
        </p:xfrm>
        <a:graphic>
          <a:graphicData uri="http://schemas.openxmlformats.org/presentationml/2006/ole">
            <mc:AlternateContent xmlns:mc="http://schemas.openxmlformats.org/markup-compatibility/2006">
              <mc:Choice xmlns:v="urn:schemas-microsoft-com:vml" Requires="v">
                <p:oleObj spid="_x0000_s26680" name="Equation" r:id="rId4" imgW="876240" imgH="177480" progId="">
                  <p:embed/>
                </p:oleObj>
              </mc:Choice>
              <mc:Fallback>
                <p:oleObj name="Equation" r:id="rId4" imgW="876240" imgH="177480" progId="">
                  <p:embed/>
                  <p:pic>
                    <p:nvPicPr>
                      <p:cNvPr id="67072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0913" y="5943600"/>
                        <a:ext cx="2160587" cy="438150"/>
                      </a:xfrm>
                      <a:prstGeom prst="rect">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DD1F8B41-C3ED-034D-93B4-1F69B0F443C8}"/>
              </a:ext>
            </a:extLst>
          </p:cNvPr>
          <p:cNvSpPr>
            <a:spLocks noGrp="1"/>
          </p:cNvSpPr>
          <p:nvPr>
            <p:ph type="sldNum" sz="quarter" idx="4"/>
          </p:nvPr>
        </p:nvSpPr>
        <p:spPr/>
        <p:txBody>
          <a:bodyPr/>
          <a:lstStyle/>
          <a:p>
            <a:fld id="{79594931-7310-8546-9CE2-0B8C244628BE}" type="slidenum">
              <a:rPr lang="en-US" smtClean="0"/>
              <a:pPr/>
              <a:t>35</a:t>
            </a:fld>
            <a:endParaRPr lang="en-US"/>
          </a:p>
        </p:txBody>
      </p:sp>
    </p:spTree>
    <p:extLst>
      <p:ext uri="{BB962C8B-B14F-4D97-AF65-F5344CB8AC3E}">
        <p14:creationId xmlns:p14="http://schemas.microsoft.com/office/powerpoint/2010/main" val="112110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0724"/>
                                        </p:tgtEl>
                                        <p:attrNameLst>
                                          <p:attrName>style.visibility</p:attrName>
                                        </p:attrNameLst>
                                      </p:cBhvr>
                                      <p:to>
                                        <p:strVal val="visible"/>
                                      </p:to>
                                    </p:set>
                                    <p:animEffect transition="in" filter="fade">
                                      <p:cBhvr>
                                        <p:cTn id="7" dur="500"/>
                                        <p:tgtEl>
                                          <p:spTgt spid="6707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0725"/>
                                        </p:tgtEl>
                                        <p:attrNameLst>
                                          <p:attrName>style.visibility</p:attrName>
                                        </p:attrNameLst>
                                      </p:cBhvr>
                                      <p:to>
                                        <p:strVal val="visible"/>
                                      </p:to>
                                    </p:set>
                                    <p:animEffect transition="in" filter="fade">
                                      <p:cBhvr>
                                        <p:cTn id="12" dur="500"/>
                                        <p:tgtEl>
                                          <p:spTgt spid="6707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0726"/>
                                        </p:tgtEl>
                                        <p:attrNameLst>
                                          <p:attrName>style.visibility</p:attrName>
                                        </p:attrNameLst>
                                      </p:cBhvr>
                                      <p:to>
                                        <p:strVal val="visible"/>
                                      </p:to>
                                    </p:set>
                                    <p:animEffect transition="in" filter="fade">
                                      <p:cBhvr>
                                        <p:cTn id="17" dur="500"/>
                                        <p:tgtEl>
                                          <p:spTgt spid="6707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0727"/>
                                        </p:tgtEl>
                                        <p:attrNameLst>
                                          <p:attrName>style.visibility</p:attrName>
                                        </p:attrNameLst>
                                      </p:cBhvr>
                                      <p:to>
                                        <p:strVal val="visible"/>
                                      </p:to>
                                    </p:set>
                                    <p:animEffect transition="in" filter="fade">
                                      <p:cBhvr>
                                        <p:cTn id="22" dur="500"/>
                                        <p:tgtEl>
                                          <p:spTgt spid="670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4" grpId="0"/>
      <p:bldP spid="670725" grpId="0"/>
      <p:bldP spid="6707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9238" y="2030406"/>
            <a:ext cx="1343638" cy="3094693"/>
          </a:xfrm>
          <a:prstGeom prst="rect">
            <a:avLst/>
          </a:prstGeom>
          <a:noFill/>
        </p:spPr>
        <p:txBody>
          <a:bodyPr wrap="none" rtlCol="0">
            <a:spAutoFit/>
          </a:bodyPr>
          <a:lstStyle/>
          <a:p>
            <a:r>
              <a:rPr lang="en-US" sz="19510" dirty="0">
                <a:solidFill>
                  <a:schemeClr val="bg1">
                    <a:lumMod val="95000"/>
                  </a:schemeClr>
                </a:solidFill>
                <a:latin typeface="Calibri"/>
                <a:cs typeface="Calibri"/>
              </a:rPr>
              <a:t>?</a:t>
            </a:r>
          </a:p>
        </p:txBody>
      </p:sp>
      <p:sp>
        <p:nvSpPr>
          <p:cNvPr id="5" name="Rectangle 4">
            <a:extLst>
              <a:ext uri="{FF2B5EF4-FFF2-40B4-BE49-F238E27FC236}">
                <a16:creationId xmlns:a16="http://schemas.microsoft.com/office/drawing/2014/main" id="{FC1E3A48-3EDC-D04C-A15B-4AADC442B2AA}"/>
              </a:ext>
            </a:extLst>
          </p:cNvPr>
          <p:cNvSpPr/>
          <p:nvPr/>
        </p:nvSpPr>
        <p:spPr>
          <a:xfrm>
            <a:off x="356529" y="1508679"/>
            <a:ext cx="7959888" cy="1747017"/>
          </a:xfrm>
          <a:prstGeom prst="rect">
            <a:avLst/>
          </a:prstGeom>
        </p:spPr>
        <p:txBody>
          <a:bodyPr wrap="square">
            <a:spAutoFit/>
          </a:bodyPr>
          <a:lstStyle/>
          <a:p>
            <a:r>
              <a:rPr lang="en-US" sz="1801" b="1" dirty="0">
                <a:solidFill>
                  <a:srgbClr val="1269B0"/>
                </a:solidFill>
                <a:latin typeface="Calibri" panose="020F0502020204030204" pitchFamily="34" charset="0"/>
                <a:cs typeface="Calibri" panose="020F0502020204030204" pitchFamily="34" charset="0"/>
              </a:rPr>
              <a:t>Assign energy values to the two projection images and explain the reasons for the differences in image contrast and signal intensity</a:t>
            </a:r>
            <a:endParaRPr lang="en-US" sz="1351" b="1" dirty="0">
              <a:solidFill>
                <a:srgbClr val="1269B0"/>
              </a:solidFill>
              <a:latin typeface="Calibri" panose="020F0502020204030204" pitchFamily="34" charset="0"/>
              <a:cs typeface="Calibri" panose="020F0502020204030204" pitchFamily="34" charset="0"/>
            </a:endParaRPr>
          </a:p>
          <a:p>
            <a:endParaRPr lang="en-US" sz="1351" b="1" dirty="0">
              <a:solidFill>
                <a:srgbClr val="1269B0"/>
              </a:solidFill>
              <a:latin typeface="Calibri" panose="020F0502020204030204" pitchFamily="34" charset="0"/>
              <a:cs typeface="Calibri" panose="020F0502020204030204" pitchFamily="34" charset="0"/>
            </a:endParaRPr>
          </a:p>
          <a:p>
            <a:pPr>
              <a:spcAft>
                <a:spcPts val="600"/>
              </a:spcAft>
            </a:pPr>
            <a:r>
              <a:rPr lang="en-US" sz="1351" b="1" dirty="0">
                <a:solidFill>
                  <a:srgbClr val="1269B0"/>
                </a:solidFill>
                <a:latin typeface="Calibri" panose="020F0502020204030204" pitchFamily="34" charset="0"/>
                <a:cs typeface="Calibri" panose="020F0502020204030204" pitchFamily="34" charset="0"/>
              </a:rPr>
              <a:t>• </a:t>
            </a:r>
            <a:r>
              <a:rPr lang="en-US" sz="1600" dirty="0">
                <a:solidFill>
                  <a:srgbClr val="1269B0"/>
                </a:solidFill>
                <a:latin typeface="Calibri" panose="020F0502020204030204" pitchFamily="34" charset="0"/>
                <a:cs typeface="Calibri" panose="020F0502020204030204" pitchFamily="34" charset="0"/>
              </a:rPr>
              <a:t>left/right: same energy but different display window/level settings </a:t>
            </a:r>
          </a:p>
          <a:p>
            <a:pPr>
              <a:spcAft>
                <a:spcPts val="600"/>
              </a:spcAft>
            </a:pPr>
            <a:r>
              <a:rPr lang="en-US" sz="1600" dirty="0">
                <a:solidFill>
                  <a:srgbClr val="1269B0"/>
                </a:solidFill>
                <a:latin typeface="Calibri" panose="020F0502020204030204" pitchFamily="34" charset="0"/>
                <a:cs typeface="Calibri" panose="020F0502020204030204" pitchFamily="34" charset="0"/>
              </a:rPr>
              <a:t>• left: high energy, right: low energy</a:t>
            </a:r>
          </a:p>
          <a:p>
            <a:pPr>
              <a:spcAft>
                <a:spcPts val="600"/>
              </a:spcAft>
            </a:pPr>
            <a:r>
              <a:rPr lang="en-US" sz="1600" dirty="0">
                <a:solidFill>
                  <a:srgbClr val="1269B0"/>
                </a:solidFill>
                <a:latin typeface="Calibri" panose="020F0502020204030204" pitchFamily="34" charset="0"/>
                <a:cs typeface="Calibri" panose="020F0502020204030204" pitchFamily="34" charset="0"/>
              </a:rPr>
              <a:t>• left: low energy, right: high energy</a:t>
            </a:r>
          </a:p>
        </p:txBody>
      </p:sp>
      <p:sp>
        <p:nvSpPr>
          <p:cNvPr id="2" name="Title 1"/>
          <p:cNvSpPr>
            <a:spLocks noGrp="1"/>
          </p:cNvSpPr>
          <p:nvPr>
            <p:ph type="title"/>
          </p:nvPr>
        </p:nvSpPr>
        <p:spPr/>
        <p:txBody>
          <a:bodyPr/>
          <a:lstStyle/>
          <a:p>
            <a:r>
              <a:rPr lang="en-US" dirty="0">
                <a:latin typeface="Calibri"/>
                <a:cs typeface="Calibri"/>
              </a:rPr>
              <a:t>Clicker Activity </a:t>
            </a:r>
            <a:r>
              <a:rPr lang="en-US" b="0" dirty="0">
                <a:latin typeface="Calibri"/>
                <a:cs typeface="Calibri"/>
              </a:rPr>
              <a:t>(5 min)</a:t>
            </a:r>
          </a:p>
        </p:txBody>
      </p:sp>
      <p:sp>
        <p:nvSpPr>
          <p:cNvPr id="3" name="Slide Number Placeholder 2">
            <a:extLst>
              <a:ext uri="{FF2B5EF4-FFF2-40B4-BE49-F238E27FC236}">
                <a16:creationId xmlns:a16="http://schemas.microsoft.com/office/drawing/2014/main" id="{5101B1BA-38D0-404A-871B-615840774001}"/>
              </a:ext>
            </a:extLst>
          </p:cNvPr>
          <p:cNvSpPr>
            <a:spLocks noGrp="1"/>
          </p:cNvSpPr>
          <p:nvPr>
            <p:ph type="sldNum" sz="quarter" idx="4"/>
          </p:nvPr>
        </p:nvSpPr>
        <p:spPr/>
        <p:txBody>
          <a:bodyPr/>
          <a:lstStyle/>
          <a:p>
            <a:fld id="{6C6AE60A-B69C-4790-82F7-3882EDF23186}" type="slidenum">
              <a:rPr lang="en-GB" smtClean="0"/>
              <a:pPr/>
              <a:t>36</a:t>
            </a:fld>
            <a:endParaRPr lang="en-GB" dirty="0"/>
          </a:p>
        </p:txBody>
      </p:sp>
      <p:pic>
        <p:nvPicPr>
          <p:cNvPr id="8" name="Picture 4" descr="Image result for eth edu app">
            <a:extLst>
              <a:ext uri="{FF2B5EF4-FFF2-40B4-BE49-F238E27FC236}">
                <a16:creationId xmlns:a16="http://schemas.microsoft.com/office/drawing/2014/main" id="{B088ABF4-3F11-1B40-8114-7EA9E7C41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D9BF1B-E09E-1A4A-8173-8446BF0C8084}"/>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pic>
        <p:nvPicPr>
          <p:cNvPr id="59394" name="Picture 2" descr="https://eduapp-app1.ethz.ch/images/clicker/248819/B40E11A95814113D9CF79864BB025C02ADB94033.png">
            <a:extLst>
              <a:ext uri="{FF2B5EF4-FFF2-40B4-BE49-F238E27FC236}">
                <a16:creationId xmlns:a16="http://schemas.microsoft.com/office/drawing/2014/main" id="{B67E7F46-3DFB-FE4F-A834-1A38D6E4B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80928"/>
            <a:ext cx="3592189" cy="255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31834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Projection imaging </a:t>
            </a:r>
            <a:endParaRPr lang="en-US" sz="5400" b="1" baseline="0" dirty="0">
              <a:solidFill>
                <a:srgbClr val="2A6AB3"/>
              </a:solidFill>
              <a:latin typeface="Calibri"/>
              <a:cs typeface="Calibri"/>
            </a:endParaRPr>
          </a:p>
        </p:txBody>
      </p:sp>
      <p:sp>
        <p:nvSpPr>
          <p:cNvPr id="2" name="Slide Number Placeholder 1">
            <a:extLst>
              <a:ext uri="{FF2B5EF4-FFF2-40B4-BE49-F238E27FC236}">
                <a16:creationId xmlns:a16="http://schemas.microsoft.com/office/drawing/2014/main" id="{D49ECBC8-329C-964A-BFFD-A0FB868DAAE8}"/>
              </a:ext>
            </a:extLst>
          </p:cNvPr>
          <p:cNvSpPr>
            <a:spLocks noGrp="1"/>
          </p:cNvSpPr>
          <p:nvPr>
            <p:ph type="sldNum" sz="quarter" idx="4"/>
          </p:nvPr>
        </p:nvSpPr>
        <p:spPr/>
        <p:txBody>
          <a:bodyPr/>
          <a:lstStyle/>
          <a:p>
            <a:fld id="{79594931-7310-8546-9CE2-0B8C244628BE}" type="slidenum">
              <a:rPr lang="en-US" smtClean="0"/>
              <a:pPr/>
              <a:t>37</a:t>
            </a:fld>
            <a:endParaRPr lang="en-US"/>
          </a:p>
        </p:txBody>
      </p:sp>
    </p:spTree>
    <p:extLst>
      <p:ext uri="{BB962C8B-B14F-4D97-AF65-F5344CB8AC3E}">
        <p14:creationId xmlns:p14="http://schemas.microsoft.com/office/powerpoint/2010/main" val="58062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atin typeface="Calibri"/>
                <a:cs typeface="Calibri"/>
              </a:rPr>
              <a:t>Projection imaging – Pre-filtering</a:t>
            </a:r>
          </a:p>
        </p:txBody>
      </p:sp>
      <p:sp>
        <p:nvSpPr>
          <p:cNvPr id="56323" name="Rectangle 5"/>
          <p:cNvSpPr>
            <a:spLocks noChangeArrowheads="1"/>
          </p:cNvSpPr>
          <p:nvPr/>
        </p:nvSpPr>
        <p:spPr bwMode="auto">
          <a:xfrm>
            <a:off x="2627313" y="1571025"/>
            <a:ext cx="338137" cy="1622425"/>
          </a:xfrm>
          <a:prstGeom prst="rect">
            <a:avLst/>
          </a:prstGeom>
          <a:solidFill>
            <a:srgbClr val="C0C0C0"/>
          </a:solidFill>
          <a:ln w="9525">
            <a:noFill/>
            <a:miter lim="800000"/>
            <a:headEnd/>
            <a:tailEnd/>
          </a:ln>
        </p:spPr>
        <p:txBody>
          <a:bodyPr/>
          <a:lstStyle/>
          <a:p>
            <a:endParaRPr lang="en-US">
              <a:latin typeface="Calibri"/>
              <a:cs typeface="Calibri"/>
            </a:endParaRPr>
          </a:p>
        </p:txBody>
      </p:sp>
      <p:sp>
        <p:nvSpPr>
          <p:cNvPr id="56324" name="Oval 7"/>
          <p:cNvSpPr>
            <a:spLocks noChangeArrowheads="1"/>
          </p:cNvSpPr>
          <p:nvPr/>
        </p:nvSpPr>
        <p:spPr bwMode="auto">
          <a:xfrm>
            <a:off x="5345113" y="1571025"/>
            <a:ext cx="539750" cy="544512"/>
          </a:xfrm>
          <a:prstGeom prst="ellipse">
            <a:avLst/>
          </a:prstGeom>
          <a:gradFill rotWithShape="1">
            <a:gsLst>
              <a:gs pos="0">
                <a:srgbClr val="C0C0C0"/>
              </a:gs>
              <a:gs pos="100000">
                <a:srgbClr val="595959"/>
              </a:gs>
            </a:gsLst>
            <a:path path="shape">
              <a:fillToRect l="50000" t="50000" r="50000" b="50000"/>
            </a:path>
          </a:gradFill>
          <a:ln w="9525">
            <a:noFill/>
            <a:round/>
            <a:headEnd/>
            <a:tailEnd/>
          </a:ln>
        </p:spPr>
        <p:txBody>
          <a:bodyPr/>
          <a:lstStyle/>
          <a:p>
            <a:endParaRPr lang="en-US">
              <a:latin typeface="Calibri"/>
              <a:cs typeface="Calibri"/>
            </a:endParaRPr>
          </a:p>
        </p:txBody>
      </p:sp>
      <p:sp>
        <p:nvSpPr>
          <p:cNvPr id="56325" name="Oval 8"/>
          <p:cNvSpPr>
            <a:spLocks noChangeArrowheads="1"/>
          </p:cNvSpPr>
          <p:nvPr/>
        </p:nvSpPr>
        <p:spPr bwMode="auto">
          <a:xfrm>
            <a:off x="5345113" y="2115537"/>
            <a:ext cx="539750" cy="1085850"/>
          </a:xfrm>
          <a:prstGeom prst="ellipse">
            <a:avLst/>
          </a:prstGeom>
          <a:gradFill rotWithShape="1">
            <a:gsLst>
              <a:gs pos="0">
                <a:srgbClr val="C0C0C0"/>
              </a:gs>
              <a:gs pos="100000">
                <a:srgbClr val="595959"/>
              </a:gs>
            </a:gsLst>
            <a:path path="shape">
              <a:fillToRect l="50000" t="50000" r="50000" b="50000"/>
            </a:path>
          </a:gradFill>
          <a:ln w="9525">
            <a:noFill/>
            <a:round/>
            <a:headEnd/>
            <a:tailEnd/>
          </a:ln>
        </p:spPr>
        <p:txBody>
          <a:bodyPr/>
          <a:lstStyle/>
          <a:p>
            <a:endParaRPr lang="en-US">
              <a:latin typeface="Calibri"/>
              <a:cs typeface="Calibri"/>
            </a:endParaRPr>
          </a:p>
        </p:txBody>
      </p:sp>
      <p:sp>
        <p:nvSpPr>
          <p:cNvPr id="56326" name="AutoShape 9"/>
          <p:cNvSpPr>
            <a:spLocks noChangeArrowheads="1"/>
          </p:cNvSpPr>
          <p:nvPr/>
        </p:nvSpPr>
        <p:spPr bwMode="auto">
          <a:xfrm rot="-5400000">
            <a:off x="5137944" y="1706756"/>
            <a:ext cx="274638" cy="273050"/>
          </a:xfrm>
          <a:prstGeom prst="triangle">
            <a:avLst>
              <a:gd name="adj" fmla="val 50000"/>
            </a:avLst>
          </a:prstGeom>
          <a:gradFill rotWithShape="1">
            <a:gsLst>
              <a:gs pos="0">
                <a:srgbClr val="595959"/>
              </a:gs>
              <a:gs pos="50000">
                <a:srgbClr val="C0C0C0"/>
              </a:gs>
              <a:gs pos="100000">
                <a:srgbClr val="595959"/>
              </a:gs>
            </a:gsLst>
            <a:lin ang="5400000" scaled="1"/>
          </a:gradFill>
          <a:ln w="9525">
            <a:noFill/>
            <a:miter lim="800000"/>
            <a:headEnd/>
            <a:tailEnd/>
          </a:ln>
        </p:spPr>
        <p:txBody>
          <a:bodyPr/>
          <a:lstStyle/>
          <a:p>
            <a:endParaRPr lang="en-US">
              <a:latin typeface="Calibri"/>
              <a:cs typeface="Calibri"/>
            </a:endParaRPr>
          </a:p>
        </p:txBody>
      </p:sp>
      <p:sp>
        <p:nvSpPr>
          <p:cNvPr id="56327" name="Rectangle 10"/>
          <p:cNvSpPr>
            <a:spLocks noChangeArrowheads="1"/>
          </p:cNvSpPr>
          <p:nvPr/>
        </p:nvSpPr>
        <p:spPr bwMode="auto">
          <a:xfrm>
            <a:off x="6246813" y="1571025"/>
            <a:ext cx="168275" cy="1622425"/>
          </a:xfrm>
          <a:prstGeom prst="rect">
            <a:avLst/>
          </a:prstGeom>
          <a:solidFill>
            <a:srgbClr val="4D4D4D"/>
          </a:solidFill>
          <a:ln w="9525">
            <a:solidFill>
              <a:srgbClr val="C0C0C0"/>
            </a:solidFill>
            <a:miter lim="800000"/>
            <a:headEnd/>
            <a:tailEnd/>
          </a:ln>
        </p:spPr>
        <p:txBody>
          <a:bodyPr/>
          <a:lstStyle/>
          <a:p>
            <a:endParaRPr lang="en-US">
              <a:latin typeface="Calibri"/>
              <a:cs typeface="Calibri"/>
            </a:endParaRPr>
          </a:p>
        </p:txBody>
      </p:sp>
      <p:sp>
        <p:nvSpPr>
          <p:cNvPr id="56328" name="Oval 13"/>
          <p:cNvSpPr>
            <a:spLocks noChangeArrowheads="1"/>
          </p:cNvSpPr>
          <p:nvPr/>
        </p:nvSpPr>
        <p:spPr bwMode="auto">
          <a:xfrm rot="-5400000">
            <a:off x="5657850" y="2158400"/>
            <a:ext cx="1828800" cy="539750"/>
          </a:xfrm>
          <a:prstGeom prst="ellipse">
            <a:avLst/>
          </a:prstGeom>
          <a:noFill/>
          <a:ln w="9525">
            <a:noFill/>
            <a:round/>
            <a:headEnd/>
            <a:tailEnd/>
          </a:ln>
        </p:spPr>
        <p:txBody>
          <a:bodyPr lIns="0" tIns="0" rIns="0" bIns="0"/>
          <a:lstStyle/>
          <a:p>
            <a:pPr algn="ctr"/>
            <a:r>
              <a:rPr lang="en-US" altLang="ja-JP" baseline="0">
                <a:solidFill>
                  <a:schemeClr val="tx1"/>
                </a:solidFill>
                <a:latin typeface="Calibri"/>
                <a:ea typeface="MS Mincho" pitchFamily="49" charset="-128"/>
                <a:cs typeface="Calibri"/>
              </a:rPr>
              <a:t>Detector</a:t>
            </a:r>
            <a:endParaRPr lang="en-US" b="0" u="sng">
              <a:solidFill>
                <a:schemeClr val="tx1"/>
              </a:solidFill>
              <a:latin typeface="Calibri"/>
              <a:cs typeface="Calibri"/>
            </a:endParaRPr>
          </a:p>
        </p:txBody>
      </p:sp>
      <p:grpSp>
        <p:nvGrpSpPr>
          <p:cNvPr id="56329" name="Group 17"/>
          <p:cNvGrpSpPr>
            <a:grpSpLocks/>
          </p:cNvGrpSpPr>
          <p:nvPr/>
        </p:nvGrpSpPr>
        <p:grpSpPr bwMode="auto">
          <a:xfrm>
            <a:off x="755650" y="3818925"/>
            <a:ext cx="3581400" cy="2303462"/>
            <a:chOff x="443" y="2205"/>
            <a:chExt cx="2880" cy="1840"/>
          </a:xfrm>
        </p:grpSpPr>
        <p:pic>
          <p:nvPicPr>
            <p:cNvPr id="56336" name="Picture 15"/>
            <p:cNvPicPr>
              <a:picLocks noChangeAspect="1" noChangeArrowheads="1"/>
            </p:cNvPicPr>
            <p:nvPr/>
          </p:nvPicPr>
          <p:blipFill>
            <a:blip r:embed="rId3"/>
            <a:srcRect/>
            <a:stretch>
              <a:fillRect/>
            </a:stretch>
          </p:blipFill>
          <p:spPr bwMode="auto">
            <a:xfrm>
              <a:off x="443" y="2205"/>
              <a:ext cx="2880" cy="1840"/>
            </a:xfrm>
            <a:prstGeom prst="rect">
              <a:avLst/>
            </a:prstGeom>
            <a:noFill/>
            <a:ln w="28575">
              <a:solidFill>
                <a:schemeClr val="bg2"/>
              </a:solidFill>
              <a:miter lim="800000"/>
              <a:headEnd/>
              <a:tailEnd/>
            </a:ln>
          </p:spPr>
        </p:pic>
        <p:sp>
          <p:nvSpPr>
            <p:cNvPr id="56337" name="Rectangle 16"/>
            <p:cNvSpPr>
              <a:spLocks noChangeArrowheads="1"/>
            </p:cNvSpPr>
            <p:nvPr/>
          </p:nvSpPr>
          <p:spPr bwMode="auto">
            <a:xfrm>
              <a:off x="930" y="2614"/>
              <a:ext cx="817" cy="1224"/>
            </a:xfrm>
            <a:prstGeom prst="rect">
              <a:avLst/>
            </a:prstGeom>
            <a:solidFill>
              <a:schemeClr val="accent2">
                <a:alpha val="50195"/>
              </a:schemeClr>
            </a:solidFill>
            <a:ln w="9525">
              <a:noFill/>
              <a:miter lim="800000"/>
              <a:headEnd/>
              <a:tailEnd/>
            </a:ln>
          </p:spPr>
          <p:txBody>
            <a:bodyPr wrap="none" anchor="ctr"/>
            <a:lstStyle/>
            <a:p>
              <a:endParaRPr lang="en-US">
                <a:latin typeface="Calibri"/>
                <a:cs typeface="Calibri"/>
              </a:endParaRPr>
            </a:p>
          </p:txBody>
        </p:sp>
      </p:grpSp>
      <p:pic>
        <p:nvPicPr>
          <p:cNvPr id="56330" name="Picture 19"/>
          <p:cNvPicPr>
            <a:picLocks noChangeAspect="1" noChangeArrowheads="1"/>
          </p:cNvPicPr>
          <p:nvPr/>
        </p:nvPicPr>
        <p:blipFill>
          <a:blip r:embed="rId4"/>
          <a:srcRect r="7002"/>
          <a:stretch>
            <a:fillRect/>
          </a:stretch>
        </p:blipFill>
        <p:spPr bwMode="auto">
          <a:xfrm>
            <a:off x="4787900" y="3818925"/>
            <a:ext cx="3816350" cy="2301875"/>
          </a:xfrm>
          <a:prstGeom prst="rect">
            <a:avLst/>
          </a:prstGeom>
          <a:noFill/>
          <a:ln w="28575">
            <a:solidFill>
              <a:schemeClr val="bg2"/>
            </a:solidFill>
            <a:miter lim="800000"/>
            <a:headEnd/>
            <a:tailEnd/>
          </a:ln>
        </p:spPr>
      </p:pic>
      <p:sp>
        <p:nvSpPr>
          <p:cNvPr id="56331" name="Rectangle 20"/>
          <p:cNvSpPr>
            <a:spLocks noChangeArrowheads="1"/>
          </p:cNvSpPr>
          <p:nvPr/>
        </p:nvSpPr>
        <p:spPr bwMode="auto">
          <a:xfrm>
            <a:off x="3060700" y="1585312"/>
            <a:ext cx="71438" cy="1622425"/>
          </a:xfrm>
          <a:prstGeom prst="rect">
            <a:avLst/>
          </a:prstGeom>
          <a:solidFill>
            <a:schemeClr val="accent2"/>
          </a:solidFill>
          <a:ln w="9525">
            <a:noFill/>
            <a:miter lim="800000"/>
            <a:headEnd/>
            <a:tailEnd/>
          </a:ln>
        </p:spPr>
        <p:txBody>
          <a:bodyPr/>
          <a:lstStyle/>
          <a:p>
            <a:endParaRPr lang="en-US">
              <a:latin typeface="Calibri"/>
              <a:cs typeface="Calibri"/>
            </a:endParaRPr>
          </a:p>
        </p:txBody>
      </p:sp>
      <p:sp>
        <p:nvSpPr>
          <p:cNvPr id="673814" name="Text Box 22"/>
          <p:cNvSpPr txBox="1">
            <a:spLocks noChangeArrowheads="1"/>
          </p:cNvSpPr>
          <p:nvPr/>
        </p:nvSpPr>
        <p:spPr bwMode="auto">
          <a:xfrm>
            <a:off x="2230438" y="3193450"/>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solidFill>
                  <a:srgbClr val="1269B0"/>
                </a:solidFill>
                <a:latin typeface="Calibri"/>
                <a:cs typeface="Calibri"/>
              </a:rPr>
              <a:t>Aluminum  filter</a:t>
            </a:r>
          </a:p>
        </p:txBody>
      </p:sp>
      <p:sp>
        <p:nvSpPr>
          <p:cNvPr id="673815" name="Text Box 23"/>
          <p:cNvSpPr txBox="1">
            <a:spLocks noChangeArrowheads="1"/>
          </p:cNvSpPr>
          <p:nvPr/>
        </p:nvSpPr>
        <p:spPr bwMode="auto">
          <a:xfrm>
            <a:off x="6011863" y="3818925"/>
            <a:ext cx="1765300" cy="58102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dirty="0">
                <a:solidFill>
                  <a:srgbClr val="1269B0"/>
                </a:solidFill>
                <a:latin typeface="Calibri"/>
                <a:cs typeface="Calibri"/>
              </a:rPr>
              <a:t>Aluminum filter thickness</a:t>
            </a:r>
          </a:p>
        </p:txBody>
      </p:sp>
      <p:sp>
        <p:nvSpPr>
          <p:cNvPr id="56334" name="AutoShape 24"/>
          <p:cNvSpPr>
            <a:spLocks noChangeArrowheads="1"/>
          </p:cNvSpPr>
          <p:nvPr/>
        </p:nvSpPr>
        <p:spPr bwMode="auto">
          <a:xfrm rot="-5400000">
            <a:off x="4463256" y="901894"/>
            <a:ext cx="433387" cy="2952750"/>
          </a:xfrm>
          <a:prstGeom prst="triangle">
            <a:avLst>
              <a:gd name="adj" fmla="val 50000"/>
            </a:avLst>
          </a:prstGeom>
          <a:solidFill>
            <a:schemeClr val="accent2">
              <a:alpha val="39999"/>
            </a:schemeClr>
          </a:solidFill>
          <a:ln w="9525">
            <a:noFill/>
            <a:miter lim="800000"/>
            <a:headEnd/>
            <a:tailEnd/>
          </a:ln>
        </p:spPr>
        <p:txBody>
          <a:bodyPr wrap="none" anchor="ctr"/>
          <a:lstStyle/>
          <a:p>
            <a:endParaRPr lang="en-US">
              <a:latin typeface="Calibri"/>
              <a:cs typeface="Calibri"/>
            </a:endParaRPr>
          </a:p>
        </p:txBody>
      </p:sp>
      <p:sp>
        <p:nvSpPr>
          <p:cNvPr id="56335" name="Oval 11"/>
          <p:cNvSpPr>
            <a:spLocks noChangeArrowheads="1"/>
          </p:cNvSpPr>
          <p:nvPr/>
        </p:nvSpPr>
        <p:spPr bwMode="auto">
          <a:xfrm>
            <a:off x="4181475" y="2202849"/>
            <a:ext cx="1327150" cy="215900"/>
          </a:xfrm>
          <a:prstGeom prst="ellipse">
            <a:avLst/>
          </a:prstGeom>
          <a:noFill/>
          <a:ln w="9525">
            <a:noFill/>
            <a:round/>
            <a:headEnd/>
            <a:tailEnd/>
          </a:ln>
        </p:spPr>
        <p:txBody>
          <a:bodyPr lIns="0" tIns="0" rIns="0" bIns="0"/>
          <a:lstStyle/>
          <a:p>
            <a:pPr algn="ctr"/>
            <a:r>
              <a:rPr lang="de-CH" altLang="ja-JP" baseline="0" dirty="0">
                <a:solidFill>
                  <a:schemeClr val="tx1"/>
                </a:solidFill>
                <a:latin typeface="Calibri"/>
                <a:ea typeface="MS Mincho" pitchFamily="49" charset="-128"/>
                <a:cs typeface="Calibri"/>
              </a:rPr>
              <a:t>x-</a:t>
            </a:r>
            <a:r>
              <a:rPr lang="de-CH" altLang="ja-JP" baseline="0" dirty="0" err="1">
                <a:solidFill>
                  <a:schemeClr val="tx1"/>
                </a:solidFill>
                <a:latin typeface="Calibri"/>
                <a:ea typeface="MS Mincho" pitchFamily="49" charset="-128"/>
                <a:cs typeface="Calibri"/>
              </a:rPr>
              <a:t>rays</a:t>
            </a:r>
            <a:endParaRPr lang="en-US" b="0" u="sng" dirty="0">
              <a:solidFill>
                <a:schemeClr val="tx1"/>
              </a:solidFill>
              <a:latin typeface="Calibri"/>
              <a:cs typeface="Calibri"/>
            </a:endParaRPr>
          </a:p>
        </p:txBody>
      </p:sp>
      <p:sp>
        <p:nvSpPr>
          <p:cNvPr id="2" name="Slide Number Placeholder 1">
            <a:extLst>
              <a:ext uri="{FF2B5EF4-FFF2-40B4-BE49-F238E27FC236}">
                <a16:creationId xmlns:a16="http://schemas.microsoft.com/office/drawing/2014/main" id="{CE02E557-36DE-7E40-9E19-8AC4973FEAD5}"/>
              </a:ext>
            </a:extLst>
          </p:cNvPr>
          <p:cNvSpPr>
            <a:spLocks noGrp="1"/>
          </p:cNvSpPr>
          <p:nvPr>
            <p:ph type="sldNum" sz="quarter" idx="4"/>
          </p:nvPr>
        </p:nvSpPr>
        <p:spPr/>
        <p:txBody>
          <a:bodyPr/>
          <a:lstStyle/>
          <a:p>
            <a:fld id="{79594931-7310-8546-9CE2-0B8C244628BE}" type="slidenum">
              <a:rPr lang="en-US" smtClean="0"/>
              <a:pPr/>
              <a:t>38</a:t>
            </a:fld>
            <a:endParaRPr lang="en-US"/>
          </a:p>
        </p:txBody>
      </p:sp>
    </p:spTree>
    <p:extLst>
      <p:ext uri="{BB962C8B-B14F-4D97-AF65-F5344CB8AC3E}">
        <p14:creationId xmlns:p14="http://schemas.microsoft.com/office/powerpoint/2010/main" val="201451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p:txBody>
          <a:bodyPr/>
          <a:lstStyle/>
          <a:p>
            <a:pPr eaLnBrk="1" hangingPunct="1"/>
            <a:r>
              <a:rPr lang="en-US">
                <a:latin typeface="Calibri"/>
                <a:cs typeface="Calibri"/>
              </a:rPr>
              <a:t>Resolution of imaging procedures</a:t>
            </a:r>
          </a:p>
        </p:txBody>
      </p:sp>
      <p:sp>
        <p:nvSpPr>
          <p:cNvPr id="655367" name="Rectangle 7"/>
          <p:cNvSpPr>
            <a:spLocks noChangeArrowheads="1"/>
          </p:cNvSpPr>
          <p:nvPr/>
        </p:nvSpPr>
        <p:spPr bwMode="auto">
          <a:xfrm>
            <a:off x="684213" y="1699394"/>
            <a:ext cx="8135937" cy="107950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Spatial resolution</a:t>
            </a:r>
          </a:p>
          <a:p>
            <a:pPr marL="1143000" lvl="2" indent="-228600">
              <a:lnSpc>
                <a:spcPts val="2400"/>
              </a:lnSpc>
              <a:spcBef>
                <a:spcPts val="400"/>
              </a:spcBef>
              <a:buFontTx/>
              <a:buChar char="-"/>
            </a:pPr>
            <a:r>
              <a:rPr lang="en-GB" b="0" baseline="0" dirty="0">
                <a:latin typeface="Calibri"/>
                <a:cs typeface="Calibri"/>
              </a:rPr>
              <a:t>Blurring of object points when projected into image</a:t>
            </a:r>
          </a:p>
        </p:txBody>
      </p:sp>
      <p:sp>
        <p:nvSpPr>
          <p:cNvPr id="655368" name="Rectangle 8"/>
          <p:cNvSpPr>
            <a:spLocks noChangeArrowheads="1"/>
          </p:cNvSpPr>
          <p:nvPr/>
        </p:nvSpPr>
        <p:spPr bwMode="auto">
          <a:xfrm>
            <a:off x="684213" y="2924944"/>
            <a:ext cx="8135937" cy="107950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Contrast</a:t>
            </a:r>
          </a:p>
          <a:p>
            <a:pPr marL="1143000" lvl="2" indent="-228600">
              <a:lnSpc>
                <a:spcPts val="2400"/>
              </a:lnSpc>
              <a:spcBef>
                <a:spcPts val="400"/>
              </a:spcBef>
              <a:buFontTx/>
              <a:buChar char="-"/>
            </a:pPr>
            <a:r>
              <a:rPr lang="en-GB" b="0" baseline="0">
                <a:latin typeface="Calibri"/>
                <a:cs typeface="Calibri"/>
              </a:rPr>
              <a:t>Difference in linear attenuation coefficients between tissues</a:t>
            </a:r>
          </a:p>
        </p:txBody>
      </p:sp>
      <p:sp>
        <p:nvSpPr>
          <p:cNvPr id="655369" name="Rectangle 9"/>
          <p:cNvSpPr>
            <a:spLocks noChangeArrowheads="1"/>
          </p:cNvSpPr>
          <p:nvPr/>
        </p:nvSpPr>
        <p:spPr bwMode="auto">
          <a:xfrm>
            <a:off x="684213" y="4148906"/>
            <a:ext cx="8135937" cy="107950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Temporal resolution</a:t>
            </a:r>
          </a:p>
          <a:p>
            <a:pPr marL="1143000" lvl="2" indent="-228600">
              <a:lnSpc>
                <a:spcPts val="2400"/>
              </a:lnSpc>
              <a:spcBef>
                <a:spcPts val="400"/>
              </a:spcBef>
              <a:buFontTx/>
              <a:buChar char="-"/>
            </a:pPr>
            <a:r>
              <a:rPr lang="en-GB" b="0" baseline="0">
                <a:latin typeface="Calibri"/>
                <a:cs typeface="Calibri"/>
              </a:rPr>
              <a:t>Sample rate of temporal recording </a:t>
            </a:r>
          </a:p>
        </p:txBody>
      </p:sp>
      <p:sp>
        <p:nvSpPr>
          <p:cNvPr id="655370" name="Oval 10"/>
          <p:cNvSpPr>
            <a:spLocks noChangeArrowheads="1"/>
          </p:cNvSpPr>
          <p:nvPr/>
        </p:nvSpPr>
        <p:spPr bwMode="auto">
          <a:xfrm>
            <a:off x="971550" y="1662881"/>
            <a:ext cx="2663825" cy="792163"/>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9" name="TextBox 8"/>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1.3</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C646B002-35BA-5847-8634-D383CD133DEE}"/>
              </a:ext>
            </a:extLst>
          </p:cNvPr>
          <p:cNvSpPr>
            <a:spLocks noGrp="1"/>
          </p:cNvSpPr>
          <p:nvPr>
            <p:ph type="sldNum" sz="quarter" idx="4"/>
          </p:nvPr>
        </p:nvSpPr>
        <p:spPr/>
        <p:txBody>
          <a:bodyPr/>
          <a:lstStyle/>
          <a:p>
            <a:fld id="{79594931-7310-8546-9CE2-0B8C244628BE}" type="slidenum">
              <a:rPr lang="en-US" smtClean="0"/>
              <a:pPr/>
              <a:t>39</a:t>
            </a:fld>
            <a:endParaRPr lang="en-US"/>
          </a:p>
        </p:txBody>
      </p:sp>
    </p:spTree>
    <p:extLst>
      <p:ext uri="{BB962C8B-B14F-4D97-AF65-F5344CB8AC3E}">
        <p14:creationId xmlns:p14="http://schemas.microsoft.com/office/powerpoint/2010/main" val="350334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5367"/>
                                        </p:tgtEl>
                                        <p:attrNameLst>
                                          <p:attrName>style.visibility</p:attrName>
                                        </p:attrNameLst>
                                      </p:cBhvr>
                                      <p:to>
                                        <p:strVal val="visible"/>
                                      </p:to>
                                    </p:set>
                                    <p:animEffect transition="in" filter="fade">
                                      <p:cBhvr>
                                        <p:cTn id="7" dur="500"/>
                                        <p:tgtEl>
                                          <p:spTgt spid="6553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5368"/>
                                        </p:tgtEl>
                                        <p:attrNameLst>
                                          <p:attrName>style.visibility</p:attrName>
                                        </p:attrNameLst>
                                      </p:cBhvr>
                                      <p:to>
                                        <p:strVal val="visible"/>
                                      </p:to>
                                    </p:set>
                                    <p:animEffect transition="in" filter="fade">
                                      <p:cBhvr>
                                        <p:cTn id="12" dur="500"/>
                                        <p:tgtEl>
                                          <p:spTgt spid="6553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55369"/>
                                        </p:tgtEl>
                                        <p:attrNameLst>
                                          <p:attrName>style.visibility</p:attrName>
                                        </p:attrNameLst>
                                      </p:cBhvr>
                                      <p:to>
                                        <p:strVal val="visible"/>
                                      </p:to>
                                    </p:set>
                                    <p:animEffect transition="in" filter="fade">
                                      <p:cBhvr>
                                        <p:cTn id="17" dur="500"/>
                                        <p:tgtEl>
                                          <p:spTgt spid="6553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55370"/>
                                        </p:tgtEl>
                                        <p:attrNameLst>
                                          <p:attrName>style.visibility</p:attrName>
                                        </p:attrNameLst>
                                      </p:cBhvr>
                                      <p:to>
                                        <p:strVal val="visible"/>
                                      </p:to>
                                    </p:set>
                                    <p:animEffect transition="in" filter="wipe(down)">
                                      <p:cBhvr>
                                        <p:cTn id="22" dur="500"/>
                                        <p:tgtEl>
                                          <p:spTgt spid="655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7" grpId="0"/>
      <p:bldP spid="655368" grpId="0"/>
      <p:bldP spid="655369" grpId="0"/>
      <p:bldP spid="65537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AE2B60-168E-6340-A1AA-0EAD25FB9D56}"/>
              </a:ext>
            </a:extLst>
          </p:cNvPr>
          <p:cNvSpPr>
            <a:spLocks noGrp="1"/>
          </p:cNvSpPr>
          <p:nvPr>
            <p:ph idx="1"/>
          </p:nvPr>
        </p:nvSpPr>
        <p:spPr>
          <a:xfrm>
            <a:off x="319192" y="1628800"/>
            <a:ext cx="8500958" cy="3888432"/>
          </a:xfrm>
        </p:spPr>
        <p:txBody>
          <a:bodyPr/>
          <a:lstStyle/>
          <a:p>
            <a:pPr>
              <a:lnSpc>
                <a:spcPct val="150000"/>
              </a:lnSpc>
              <a:spcBef>
                <a:spcPts val="2251"/>
              </a:spcBef>
            </a:pPr>
            <a:r>
              <a:rPr lang="en-US" sz="2200" b="1" dirty="0">
                <a:solidFill>
                  <a:srgbClr val="1269B0"/>
                </a:solidFill>
              </a:rPr>
              <a:t>Describe </a:t>
            </a:r>
            <a:r>
              <a:rPr lang="en-US" sz="2200" b="1" dirty="0"/>
              <a:t>mechanisms of X-ray generation and X-ray spectrum</a:t>
            </a:r>
          </a:p>
          <a:p>
            <a:pPr>
              <a:lnSpc>
                <a:spcPct val="150000"/>
              </a:lnSpc>
              <a:spcBef>
                <a:spcPts val="2251"/>
              </a:spcBef>
            </a:pPr>
            <a:r>
              <a:rPr lang="en-US" sz="2200" b="1" dirty="0">
                <a:solidFill>
                  <a:srgbClr val="1269B0"/>
                </a:solidFill>
              </a:rPr>
              <a:t>Relate</a:t>
            </a:r>
            <a:r>
              <a:rPr lang="en-US" sz="2200" b="1" dirty="0"/>
              <a:t> interaction of X-rays in tissue to tissue properties</a:t>
            </a:r>
          </a:p>
          <a:p>
            <a:pPr>
              <a:lnSpc>
                <a:spcPct val="150000"/>
              </a:lnSpc>
              <a:spcBef>
                <a:spcPts val="2251"/>
              </a:spcBef>
            </a:pPr>
            <a:r>
              <a:rPr lang="en-US" sz="2200" b="1" dirty="0">
                <a:solidFill>
                  <a:srgbClr val="1269B0"/>
                </a:solidFill>
              </a:rPr>
              <a:t>Illustrate </a:t>
            </a:r>
            <a:r>
              <a:rPr lang="en-US" sz="2200" b="1" dirty="0"/>
              <a:t>basic instrumentation for planar radiography</a:t>
            </a:r>
          </a:p>
          <a:p>
            <a:pPr>
              <a:lnSpc>
                <a:spcPct val="150000"/>
              </a:lnSpc>
              <a:spcBef>
                <a:spcPts val="2251"/>
              </a:spcBef>
            </a:pPr>
            <a:r>
              <a:rPr lang="en-US" sz="2200" b="1" dirty="0">
                <a:solidFill>
                  <a:srgbClr val="1269B0"/>
                </a:solidFill>
              </a:rPr>
              <a:t>Derive </a:t>
            </a:r>
            <a:r>
              <a:rPr lang="en-US" sz="2200" b="1" dirty="0"/>
              <a:t>relation between modular transfer and spatial resolution</a:t>
            </a:r>
          </a:p>
          <a:p>
            <a:pPr>
              <a:lnSpc>
                <a:spcPct val="150000"/>
              </a:lnSpc>
              <a:spcBef>
                <a:spcPts val="2251"/>
              </a:spcBef>
            </a:pPr>
            <a:r>
              <a:rPr lang="en-US" sz="2200" b="1" dirty="0">
                <a:solidFill>
                  <a:srgbClr val="1269B0"/>
                </a:solidFill>
              </a:rPr>
              <a:t>Implement </a:t>
            </a:r>
            <a:r>
              <a:rPr lang="en-US" sz="2200" b="1" dirty="0"/>
              <a:t>basic X-ray projection setup </a:t>
            </a:r>
            <a:r>
              <a:rPr lang="en-US" sz="2200" dirty="0"/>
              <a:t>(Exercise)</a:t>
            </a:r>
          </a:p>
        </p:txBody>
      </p:sp>
      <p:sp>
        <p:nvSpPr>
          <p:cNvPr id="2" name="Title 1"/>
          <p:cNvSpPr>
            <a:spLocks noGrp="1"/>
          </p:cNvSpPr>
          <p:nvPr>
            <p:ph type="title"/>
          </p:nvPr>
        </p:nvSpPr>
        <p:spPr/>
        <p:txBody>
          <a:bodyPr/>
          <a:lstStyle/>
          <a:p>
            <a:r>
              <a:rPr lang="en-US" dirty="0"/>
              <a:t>Today’s Learning Objectives</a:t>
            </a:r>
          </a:p>
        </p:txBody>
      </p:sp>
      <p:sp>
        <p:nvSpPr>
          <p:cNvPr id="5" name="Slide Number Placeholder 4">
            <a:extLst>
              <a:ext uri="{FF2B5EF4-FFF2-40B4-BE49-F238E27FC236}">
                <a16:creationId xmlns:a16="http://schemas.microsoft.com/office/drawing/2014/main" id="{B62A631B-4816-A74A-B37A-4F62FABC951F}"/>
              </a:ext>
            </a:extLst>
          </p:cNvPr>
          <p:cNvSpPr>
            <a:spLocks noGrp="1"/>
          </p:cNvSpPr>
          <p:nvPr>
            <p:ph type="sldNum" sz="quarter" idx="4"/>
          </p:nvPr>
        </p:nvSpPr>
        <p:spPr/>
        <p:txBody>
          <a:bodyPr/>
          <a:lstStyle/>
          <a:p>
            <a:fld id="{79594931-7310-8546-9CE2-0B8C244628BE}" type="slidenum">
              <a:rPr lang="en-US" smtClean="0"/>
              <a:pPr/>
              <a:t>4</a:t>
            </a:fld>
            <a:endParaRPr lang="en-US"/>
          </a:p>
        </p:txBody>
      </p:sp>
    </p:spTree>
    <p:extLst>
      <p:ext uri="{BB962C8B-B14F-4D97-AF65-F5344CB8AC3E}">
        <p14:creationId xmlns:p14="http://schemas.microsoft.com/office/powerpoint/2010/main" val="29414068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2"/>
          <p:cNvSpPr>
            <a:spLocks noGrp="1" noChangeArrowheads="1"/>
          </p:cNvSpPr>
          <p:nvPr>
            <p:ph type="title"/>
          </p:nvPr>
        </p:nvSpPr>
        <p:spPr/>
        <p:txBody>
          <a:bodyPr/>
          <a:lstStyle/>
          <a:p>
            <a:pPr eaLnBrk="1" hangingPunct="1"/>
            <a:r>
              <a:rPr lang="en-US">
                <a:latin typeface="Calibri"/>
                <a:cs typeface="Calibri"/>
              </a:rPr>
              <a:t>Resolution – Spatial resolution</a:t>
            </a:r>
          </a:p>
        </p:txBody>
      </p:sp>
      <p:sp>
        <p:nvSpPr>
          <p:cNvPr id="4104" name="Text Box 6"/>
          <p:cNvSpPr txBox="1">
            <a:spLocks noChangeArrowheads="1"/>
          </p:cNvSpPr>
          <p:nvPr/>
        </p:nvSpPr>
        <p:spPr bwMode="auto">
          <a:xfrm>
            <a:off x="625475" y="1209351"/>
            <a:ext cx="3081338" cy="457200"/>
          </a:xfrm>
          <a:prstGeom prst="rect">
            <a:avLst/>
          </a:prstGeom>
          <a:noFill/>
          <a:ln w="9525">
            <a:noFill/>
            <a:miter lim="800000"/>
            <a:headEnd/>
            <a:tailEnd/>
          </a:ln>
        </p:spPr>
        <p:txBody>
          <a:bodyPr wrap="none">
            <a:spAutoFit/>
          </a:bodyPr>
          <a:lstStyle/>
          <a:p>
            <a:r>
              <a:rPr lang="en-US" sz="2400" baseline="0" dirty="0">
                <a:latin typeface="Calibri"/>
                <a:cs typeface="Calibri"/>
              </a:rPr>
              <a:t>Object representation</a:t>
            </a:r>
            <a:endParaRPr lang="en-US" sz="2400" baseline="0" dirty="0">
              <a:latin typeface="Calibri"/>
              <a:cs typeface="Calibri"/>
              <a:sym typeface="Symbol" pitchFamily="18" charset="2"/>
            </a:endParaRPr>
          </a:p>
        </p:txBody>
      </p:sp>
      <p:sp>
        <p:nvSpPr>
          <p:cNvPr id="4105" name="Oval 8"/>
          <p:cNvSpPr>
            <a:spLocks noChangeArrowheads="1"/>
          </p:cNvSpPr>
          <p:nvPr/>
        </p:nvSpPr>
        <p:spPr bwMode="auto">
          <a:xfrm>
            <a:off x="1403350" y="3429000"/>
            <a:ext cx="539750" cy="544513"/>
          </a:xfrm>
          <a:prstGeom prst="ellipse">
            <a:avLst/>
          </a:prstGeom>
          <a:solidFill>
            <a:srgbClr val="DDDDDD"/>
          </a:solidFill>
          <a:ln w="9525">
            <a:noFill/>
            <a:round/>
            <a:headEnd/>
            <a:tailEnd/>
          </a:ln>
        </p:spPr>
        <p:txBody>
          <a:bodyPr/>
          <a:lstStyle/>
          <a:p>
            <a:endParaRPr lang="en-US">
              <a:latin typeface="Calibri"/>
              <a:cs typeface="Calibri"/>
            </a:endParaRPr>
          </a:p>
        </p:txBody>
      </p:sp>
      <p:sp>
        <p:nvSpPr>
          <p:cNvPr id="4106" name="Oval 9"/>
          <p:cNvSpPr>
            <a:spLocks noChangeArrowheads="1"/>
          </p:cNvSpPr>
          <p:nvPr/>
        </p:nvSpPr>
        <p:spPr bwMode="auto">
          <a:xfrm>
            <a:off x="1403350" y="3973513"/>
            <a:ext cx="539750" cy="1085850"/>
          </a:xfrm>
          <a:prstGeom prst="ellipse">
            <a:avLst/>
          </a:prstGeom>
          <a:gradFill rotWithShape="1">
            <a:gsLst>
              <a:gs pos="0">
                <a:srgbClr val="C0C0C0"/>
              </a:gs>
              <a:gs pos="100000">
                <a:srgbClr val="595959"/>
              </a:gs>
            </a:gsLst>
            <a:path path="shape">
              <a:fillToRect l="50000" t="50000" r="50000" b="50000"/>
            </a:path>
          </a:gradFill>
          <a:ln w="9525">
            <a:noFill/>
            <a:round/>
            <a:headEnd/>
            <a:tailEnd/>
          </a:ln>
        </p:spPr>
        <p:txBody>
          <a:bodyPr/>
          <a:lstStyle/>
          <a:p>
            <a:endParaRPr lang="en-US">
              <a:latin typeface="Calibri"/>
              <a:cs typeface="Calibri"/>
            </a:endParaRPr>
          </a:p>
        </p:txBody>
      </p:sp>
      <p:sp>
        <p:nvSpPr>
          <p:cNvPr id="4107" name="AutoShape 10"/>
          <p:cNvSpPr>
            <a:spLocks noChangeArrowheads="1"/>
          </p:cNvSpPr>
          <p:nvPr/>
        </p:nvSpPr>
        <p:spPr bwMode="auto">
          <a:xfrm rot="-5400000">
            <a:off x="1196181" y="3564732"/>
            <a:ext cx="274637" cy="273050"/>
          </a:xfrm>
          <a:prstGeom prst="triangle">
            <a:avLst>
              <a:gd name="adj" fmla="val 50000"/>
            </a:avLst>
          </a:prstGeom>
          <a:solidFill>
            <a:srgbClr val="DDDDDD"/>
          </a:solidFill>
          <a:ln w="9525">
            <a:noFill/>
            <a:miter lim="800000"/>
            <a:headEnd/>
            <a:tailEnd/>
          </a:ln>
        </p:spPr>
        <p:txBody>
          <a:bodyPr/>
          <a:lstStyle/>
          <a:p>
            <a:endParaRPr lang="en-US">
              <a:latin typeface="Calibri"/>
              <a:cs typeface="Calibri"/>
            </a:endParaRPr>
          </a:p>
        </p:txBody>
      </p:sp>
      <p:sp>
        <p:nvSpPr>
          <p:cNvPr id="4108" name="Line 11"/>
          <p:cNvSpPr>
            <a:spLocks noChangeShapeType="1"/>
          </p:cNvSpPr>
          <p:nvPr/>
        </p:nvSpPr>
        <p:spPr bwMode="auto">
          <a:xfrm flipV="1">
            <a:off x="1258888" y="4478338"/>
            <a:ext cx="865187" cy="0"/>
          </a:xfrm>
          <a:prstGeom prst="line">
            <a:avLst/>
          </a:prstGeom>
          <a:noFill/>
          <a:ln w="57150" cap="rnd">
            <a:solidFill>
              <a:srgbClr val="1269B0"/>
            </a:solidFill>
            <a:prstDash val="sysDot"/>
            <a:round/>
            <a:headEnd/>
            <a:tailEnd/>
          </a:ln>
        </p:spPr>
        <p:txBody>
          <a:bodyPr/>
          <a:lstStyle/>
          <a:p>
            <a:endParaRPr lang="en-US">
              <a:latin typeface="Calibri"/>
              <a:cs typeface="Calibri"/>
            </a:endParaRPr>
          </a:p>
        </p:txBody>
      </p:sp>
      <p:sp>
        <p:nvSpPr>
          <p:cNvPr id="4109" name="AutoShape 12"/>
          <p:cNvSpPr>
            <a:spLocks noChangeArrowheads="1"/>
          </p:cNvSpPr>
          <p:nvPr/>
        </p:nvSpPr>
        <p:spPr bwMode="auto">
          <a:xfrm>
            <a:off x="2555875" y="4189413"/>
            <a:ext cx="431800" cy="431800"/>
          </a:xfrm>
          <a:prstGeom prst="rightArrow">
            <a:avLst>
              <a:gd name="adj1" fmla="val 43380"/>
              <a:gd name="adj2" fmla="val 54046"/>
            </a:avLst>
          </a:prstGeom>
          <a:solidFill>
            <a:schemeClr val="accent2"/>
          </a:solidFill>
          <a:ln w="9525">
            <a:noFill/>
            <a:miter lim="800000"/>
            <a:headEnd/>
            <a:tailEnd/>
          </a:ln>
        </p:spPr>
        <p:txBody>
          <a:bodyPr wrap="none" anchor="ctr"/>
          <a:lstStyle/>
          <a:p>
            <a:endParaRPr lang="en-US">
              <a:latin typeface="Calibri"/>
              <a:cs typeface="Calibri"/>
            </a:endParaRPr>
          </a:p>
        </p:txBody>
      </p:sp>
      <p:sp>
        <p:nvSpPr>
          <p:cNvPr id="4110" name="Oval 18"/>
          <p:cNvSpPr>
            <a:spLocks noChangeArrowheads="1"/>
          </p:cNvSpPr>
          <p:nvPr/>
        </p:nvSpPr>
        <p:spPr bwMode="auto">
          <a:xfrm>
            <a:off x="4068763" y="4476750"/>
            <a:ext cx="865187" cy="865188"/>
          </a:xfrm>
          <a:prstGeom prst="ellipse">
            <a:avLst/>
          </a:prstGeom>
          <a:solidFill>
            <a:schemeClr val="bg1"/>
          </a:solidFill>
          <a:ln w="38100">
            <a:solidFill>
              <a:srgbClr val="1269B0"/>
            </a:solidFill>
            <a:round/>
            <a:headEnd/>
            <a:tailEnd/>
          </a:ln>
        </p:spPr>
        <p:txBody>
          <a:bodyPr wrap="none" anchor="ctr"/>
          <a:lstStyle/>
          <a:p>
            <a:endParaRPr lang="en-US">
              <a:latin typeface="Calibri"/>
              <a:cs typeface="Calibri"/>
            </a:endParaRPr>
          </a:p>
        </p:txBody>
      </p:sp>
      <p:sp>
        <p:nvSpPr>
          <p:cNvPr id="4111" name="Rectangle 19"/>
          <p:cNvSpPr>
            <a:spLocks noChangeArrowheads="1"/>
          </p:cNvSpPr>
          <p:nvPr/>
        </p:nvSpPr>
        <p:spPr bwMode="auto">
          <a:xfrm>
            <a:off x="3708400" y="4908550"/>
            <a:ext cx="1655763" cy="649288"/>
          </a:xfrm>
          <a:prstGeom prst="rect">
            <a:avLst/>
          </a:prstGeom>
          <a:solidFill>
            <a:schemeClr val="bg1"/>
          </a:solidFill>
          <a:ln w="9525">
            <a:solidFill>
              <a:schemeClr val="bg1"/>
            </a:solidFill>
            <a:miter lim="800000"/>
            <a:headEnd/>
            <a:tailEnd/>
          </a:ln>
        </p:spPr>
        <p:txBody>
          <a:bodyPr wrap="none" anchor="ctr"/>
          <a:lstStyle/>
          <a:p>
            <a:endParaRPr lang="en-US">
              <a:latin typeface="Calibri"/>
              <a:cs typeface="Calibri"/>
            </a:endParaRPr>
          </a:p>
        </p:txBody>
      </p:sp>
      <p:sp>
        <p:nvSpPr>
          <p:cNvPr id="4112" name="Line 15"/>
          <p:cNvSpPr>
            <a:spLocks noChangeShapeType="1"/>
          </p:cNvSpPr>
          <p:nvPr/>
        </p:nvSpPr>
        <p:spPr bwMode="auto">
          <a:xfrm>
            <a:off x="3708400" y="4908550"/>
            <a:ext cx="1800225" cy="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4113" name="Line 20"/>
          <p:cNvSpPr>
            <a:spLocks noChangeShapeType="1"/>
          </p:cNvSpPr>
          <p:nvPr/>
        </p:nvSpPr>
        <p:spPr bwMode="auto">
          <a:xfrm>
            <a:off x="3708400" y="4908550"/>
            <a:ext cx="360363" cy="0"/>
          </a:xfrm>
          <a:prstGeom prst="line">
            <a:avLst/>
          </a:prstGeom>
          <a:noFill/>
          <a:ln w="38100">
            <a:solidFill>
              <a:srgbClr val="1269B0"/>
            </a:solidFill>
            <a:round/>
            <a:headEnd/>
            <a:tailEnd/>
          </a:ln>
        </p:spPr>
        <p:txBody>
          <a:bodyPr/>
          <a:lstStyle/>
          <a:p>
            <a:endParaRPr lang="en-US">
              <a:latin typeface="Calibri"/>
              <a:cs typeface="Calibri"/>
            </a:endParaRPr>
          </a:p>
        </p:txBody>
      </p:sp>
      <p:sp>
        <p:nvSpPr>
          <p:cNvPr id="4114" name="Line 21"/>
          <p:cNvSpPr>
            <a:spLocks noChangeShapeType="1"/>
          </p:cNvSpPr>
          <p:nvPr/>
        </p:nvSpPr>
        <p:spPr bwMode="auto">
          <a:xfrm>
            <a:off x="4932363" y="4908550"/>
            <a:ext cx="360362" cy="0"/>
          </a:xfrm>
          <a:prstGeom prst="line">
            <a:avLst/>
          </a:prstGeom>
          <a:noFill/>
          <a:ln w="38100">
            <a:solidFill>
              <a:srgbClr val="1269B0"/>
            </a:solidFill>
            <a:round/>
            <a:headEnd/>
            <a:tailEnd/>
          </a:ln>
        </p:spPr>
        <p:txBody>
          <a:bodyPr/>
          <a:lstStyle/>
          <a:p>
            <a:endParaRPr lang="en-US">
              <a:latin typeface="Calibri"/>
              <a:cs typeface="Calibri"/>
            </a:endParaRPr>
          </a:p>
        </p:txBody>
      </p:sp>
      <p:sp>
        <p:nvSpPr>
          <p:cNvPr id="4115" name="Line 22"/>
          <p:cNvSpPr>
            <a:spLocks noChangeShapeType="1"/>
          </p:cNvSpPr>
          <p:nvPr/>
        </p:nvSpPr>
        <p:spPr bwMode="auto">
          <a:xfrm>
            <a:off x="1331913" y="3468688"/>
            <a:ext cx="0" cy="865187"/>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4116" name="Line 23"/>
          <p:cNvSpPr>
            <a:spLocks noChangeShapeType="1"/>
          </p:cNvSpPr>
          <p:nvPr/>
        </p:nvSpPr>
        <p:spPr bwMode="auto">
          <a:xfrm>
            <a:off x="1547813" y="3468688"/>
            <a:ext cx="0" cy="865187"/>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4117" name="Line 24"/>
          <p:cNvSpPr>
            <a:spLocks noChangeShapeType="1"/>
          </p:cNvSpPr>
          <p:nvPr/>
        </p:nvSpPr>
        <p:spPr bwMode="auto">
          <a:xfrm>
            <a:off x="1763713" y="3468688"/>
            <a:ext cx="0" cy="865187"/>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4118" name="Line 25"/>
          <p:cNvSpPr>
            <a:spLocks noChangeShapeType="1"/>
          </p:cNvSpPr>
          <p:nvPr/>
        </p:nvSpPr>
        <p:spPr bwMode="auto">
          <a:xfrm>
            <a:off x="1979613" y="3468688"/>
            <a:ext cx="0" cy="865187"/>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4119" name="Oval 27"/>
          <p:cNvSpPr>
            <a:spLocks noChangeArrowheads="1"/>
          </p:cNvSpPr>
          <p:nvPr/>
        </p:nvSpPr>
        <p:spPr bwMode="auto">
          <a:xfrm>
            <a:off x="6588125" y="4476750"/>
            <a:ext cx="865188" cy="865188"/>
          </a:xfrm>
          <a:prstGeom prst="ellipse">
            <a:avLst/>
          </a:prstGeom>
          <a:solidFill>
            <a:schemeClr val="bg1"/>
          </a:solidFill>
          <a:ln w="38100" cap="rnd">
            <a:solidFill>
              <a:srgbClr val="1269B0"/>
            </a:solidFill>
            <a:prstDash val="sysDot"/>
            <a:round/>
            <a:headEnd/>
            <a:tailEnd/>
          </a:ln>
        </p:spPr>
        <p:txBody>
          <a:bodyPr wrap="none" anchor="ctr"/>
          <a:lstStyle/>
          <a:p>
            <a:endParaRPr lang="en-US">
              <a:latin typeface="Calibri"/>
              <a:cs typeface="Calibri"/>
            </a:endParaRPr>
          </a:p>
        </p:txBody>
      </p:sp>
      <p:sp>
        <p:nvSpPr>
          <p:cNvPr id="4120" name="Rectangle 28"/>
          <p:cNvSpPr>
            <a:spLocks noChangeArrowheads="1"/>
          </p:cNvSpPr>
          <p:nvPr/>
        </p:nvSpPr>
        <p:spPr bwMode="auto">
          <a:xfrm>
            <a:off x="6227763" y="4908550"/>
            <a:ext cx="1655762" cy="649288"/>
          </a:xfrm>
          <a:prstGeom prst="rect">
            <a:avLst/>
          </a:prstGeom>
          <a:solidFill>
            <a:schemeClr val="bg1"/>
          </a:solidFill>
          <a:ln w="9525">
            <a:solidFill>
              <a:schemeClr val="bg1"/>
            </a:solidFill>
            <a:miter lim="800000"/>
            <a:headEnd/>
            <a:tailEnd/>
          </a:ln>
        </p:spPr>
        <p:txBody>
          <a:bodyPr wrap="none" anchor="ctr"/>
          <a:lstStyle/>
          <a:p>
            <a:endParaRPr lang="en-US">
              <a:latin typeface="Calibri"/>
              <a:cs typeface="Calibri"/>
            </a:endParaRPr>
          </a:p>
        </p:txBody>
      </p:sp>
      <p:sp>
        <p:nvSpPr>
          <p:cNvPr id="4121" name="Line 29"/>
          <p:cNvSpPr>
            <a:spLocks noChangeShapeType="1"/>
          </p:cNvSpPr>
          <p:nvPr/>
        </p:nvSpPr>
        <p:spPr bwMode="auto">
          <a:xfrm>
            <a:off x="6227763" y="4908550"/>
            <a:ext cx="1800225" cy="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4122" name="Line 30"/>
          <p:cNvSpPr>
            <a:spLocks noChangeShapeType="1"/>
          </p:cNvSpPr>
          <p:nvPr/>
        </p:nvSpPr>
        <p:spPr bwMode="auto">
          <a:xfrm>
            <a:off x="6227763" y="4908550"/>
            <a:ext cx="360362" cy="0"/>
          </a:xfrm>
          <a:prstGeom prst="line">
            <a:avLst/>
          </a:prstGeom>
          <a:noFill/>
          <a:ln w="38100" cap="rnd">
            <a:solidFill>
              <a:srgbClr val="1269B0"/>
            </a:solidFill>
            <a:prstDash val="sysDot"/>
            <a:round/>
            <a:headEnd/>
            <a:tailEnd/>
          </a:ln>
        </p:spPr>
        <p:txBody>
          <a:bodyPr/>
          <a:lstStyle/>
          <a:p>
            <a:endParaRPr lang="en-US">
              <a:latin typeface="Calibri"/>
              <a:cs typeface="Calibri"/>
            </a:endParaRPr>
          </a:p>
        </p:txBody>
      </p:sp>
      <p:sp>
        <p:nvSpPr>
          <p:cNvPr id="4123" name="Line 31"/>
          <p:cNvSpPr>
            <a:spLocks noChangeShapeType="1"/>
          </p:cNvSpPr>
          <p:nvPr/>
        </p:nvSpPr>
        <p:spPr bwMode="auto">
          <a:xfrm>
            <a:off x="7451725" y="4908550"/>
            <a:ext cx="360363" cy="0"/>
          </a:xfrm>
          <a:prstGeom prst="line">
            <a:avLst/>
          </a:prstGeom>
          <a:noFill/>
          <a:ln w="38100" cap="rnd">
            <a:solidFill>
              <a:srgbClr val="1269B0"/>
            </a:solidFill>
            <a:prstDash val="sysDot"/>
            <a:round/>
            <a:headEnd/>
            <a:tailEnd/>
          </a:ln>
        </p:spPr>
        <p:txBody>
          <a:bodyPr/>
          <a:lstStyle/>
          <a:p>
            <a:endParaRPr lang="en-US">
              <a:latin typeface="Calibri"/>
              <a:cs typeface="Calibri"/>
            </a:endParaRPr>
          </a:p>
        </p:txBody>
      </p:sp>
      <p:graphicFrame>
        <p:nvGraphicFramePr>
          <p:cNvPr id="4100" name="Object 33"/>
          <p:cNvGraphicFramePr>
            <a:graphicFrameLocks noChangeAspect="1"/>
          </p:cNvGraphicFramePr>
          <p:nvPr>
            <p:extLst/>
          </p:nvPr>
        </p:nvGraphicFramePr>
        <p:xfrm>
          <a:off x="5367338" y="4941888"/>
          <a:ext cx="212725" cy="233362"/>
        </p:xfrm>
        <a:graphic>
          <a:graphicData uri="http://schemas.openxmlformats.org/presentationml/2006/ole">
            <mc:AlternateContent xmlns:mc="http://schemas.openxmlformats.org/markup-compatibility/2006">
              <mc:Choice xmlns:v="urn:schemas-microsoft-com:vml" Requires="v">
                <p:oleObj spid="_x0000_s27929" name="Equation" r:id="rId4" imgW="126720" imgH="139680" progId="">
                  <p:embed/>
                </p:oleObj>
              </mc:Choice>
              <mc:Fallback>
                <p:oleObj name="Equation" r:id="rId4" imgW="126720" imgH="139680" progId="">
                  <p:embed/>
                  <p:pic>
                    <p:nvPicPr>
                      <p:cNvPr id="410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338" y="4941888"/>
                        <a:ext cx="212725" cy="233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chemeClr val="bg2"/>
                            </a:solidFill>
                            <a:miter lim="800000"/>
                            <a:headEnd/>
                            <a:tailEnd/>
                          </a14:hiddenLine>
                        </a:ext>
                      </a:extLst>
                    </p:spPr>
                  </p:pic>
                </p:oleObj>
              </mc:Fallback>
            </mc:AlternateContent>
          </a:graphicData>
        </a:graphic>
      </p:graphicFrame>
      <p:sp>
        <p:nvSpPr>
          <p:cNvPr id="4124" name="AutoShape 34"/>
          <p:cNvSpPr>
            <a:spLocks noChangeArrowheads="1"/>
          </p:cNvSpPr>
          <p:nvPr/>
        </p:nvSpPr>
        <p:spPr bwMode="auto">
          <a:xfrm>
            <a:off x="5508625" y="4189413"/>
            <a:ext cx="431800" cy="431800"/>
          </a:xfrm>
          <a:prstGeom prst="rightArrow">
            <a:avLst>
              <a:gd name="adj1" fmla="val 43380"/>
              <a:gd name="adj2" fmla="val 54046"/>
            </a:avLst>
          </a:prstGeom>
          <a:solidFill>
            <a:schemeClr val="accent2"/>
          </a:solidFill>
          <a:ln w="9525">
            <a:noFill/>
            <a:miter lim="800000"/>
            <a:headEnd/>
            <a:tailEnd/>
          </a:ln>
        </p:spPr>
        <p:txBody>
          <a:bodyPr wrap="none" anchor="ctr"/>
          <a:lstStyle/>
          <a:p>
            <a:endParaRPr lang="en-US">
              <a:latin typeface="Calibri"/>
              <a:cs typeface="Calibri"/>
            </a:endParaRPr>
          </a:p>
        </p:txBody>
      </p:sp>
      <p:sp>
        <p:nvSpPr>
          <p:cNvPr id="4125" name="Line 14"/>
          <p:cNvSpPr>
            <a:spLocks noChangeShapeType="1"/>
          </p:cNvSpPr>
          <p:nvPr/>
        </p:nvSpPr>
        <p:spPr bwMode="auto">
          <a:xfrm flipV="1">
            <a:off x="4500563" y="3613150"/>
            <a:ext cx="0" cy="12954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4126" name="Line 26"/>
          <p:cNvSpPr>
            <a:spLocks noChangeShapeType="1"/>
          </p:cNvSpPr>
          <p:nvPr/>
        </p:nvSpPr>
        <p:spPr bwMode="auto">
          <a:xfrm flipV="1">
            <a:off x="7019925" y="3613150"/>
            <a:ext cx="0" cy="12954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graphicFrame>
        <p:nvGraphicFramePr>
          <p:cNvPr id="4102" name="Object 38"/>
          <p:cNvGraphicFramePr>
            <a:graphicFrameLocks noChangeAspect="1"/>
          </p:cNvGraphicFramePr>
          <p:nvPr>
            <p:extLst/>
          </p:nvPr>
        </p:nvGraphicFramePr>
        <p:xfrm>
          <a:off x="7888288" y="4941888"/>
          <a:ext cx="212725" cy="233362"/>
        </p:xfrm>
        <a:graphic>
          <a:graphicData uri="http://schemas.openxmlformats.org/presentationml/2006/ole">
            <mc:AlternateContent xmlns:mc="http://schemas.openxmlformats.org/markup-compatibility/2006">
              <mc:Choice xmlns:v="urn:schemas-microsoft-com:vml" Requires="v">
                <p:oleObj spid="_x0000_s27930" name="Equation" r:id="rId6" imgW="126720" imgH="139680" progId="">
                  <p:embed/>
                </p:oleObj>
              </mc:Choice>
              <mc:Fallback>
                <p:oleObj name="Equation" r:id="rId6" imgW="126720" imgH="139680" progId="">
                  <p:embed/>
                  <p:pic>
                    <p:nvPicPr>
                      <p:cNvPr id="4102"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8288" y="4941888"/>
                        <a:ext cx="212725" cy="233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chemeClr val="bg2"/>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C7521FD9-C585-C240-AF28-D7F30E099159}"/>
              </a:ext>
            </a:extLst>
          </p:cNvPr>
          <p:cNvSpPr>
            <a:spLocks noGrp="1"/>
          </p:cNvSpPr>
          <p:nvPr>
            <p:ph type="sldNum" sz="quarter" idx="4"/>
          </p:nvPr>
        </p:nvSpPr>
        <p:spPr/>
        <p:txBody>
          <a:bodyPr/>
          <a:lstStyle/>
          <a:p>
            <a:fld id="{79594931-7310-8546-9CE2-0B8C244628BE}" type="slidenum">
              <a:rPr lang="en-US" smtClean="0"/>
              <a:pPr/>
              <a:t>40</a:t>
            </a:fld>
            <a:endParaRPr lang="en-US"/>
          </a:p>
        </p:txBody>
      </p:sp>
      <p:sp>
        <p:nvSpPr>
          <p:cNvPr id="33" name="AutoShape 19">
            <a:hlinkClick r:id="rId7" action="ppaction://hlinksldjump" highlightClick="1"/>
            <a:extLst>
              <a:ext uri="{FF2B5EF4-FFF2-40B4-BE49-F238E27FC236}">
                <a16:creationId xmlns:a16="http://schemas.microsoft.com/office/drawing/2014/main" id="{784952FC-7BFA-374B-92DF-278CE80D2F7F}"/>
              </a:ext>
            </a:extLst>
          </p:cNvPr>
          <p:cNvSpPr>
            <a:spLocks noChangeArrowheads="1"/>
          </p:cNvSpPr>
          <p:nvPr/>
        </p:nvSpPr>
        <p:spPr bwMode="auto">
          <a:xfrm>
            <a:off x="251520" y="6309320"/>
            <a:ext cx="328802" cy="328802"/>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2DEB91-7164-A941-A674-EB38D6D7EDFB}"/>
                  </a:ext>
                </a:extLst>
              </p:cNvPr>
              <p:cNvSpPr/>
              <p:nvPr/>
            </p:nvSpPr>
            <p:spPr>
              <a:xfrm>
                <a:off x="2520376" y="1914957"/>
                <a:ext cx="4031809" cy="908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e-CH" sz="2400" smtClean="0">
                          <a:latin typeface="Cambria Math" panose="02040503050406030204" pitchFamily="18" charset="0"/>
                        </a:rPr>
                        <m:t>O</m:t>
                      </m:r>
                      <m:d>
                        <m:dPr>
                          <m:ctrlPr>
                            <a:rPr lang="de-CH" sz="2400" i="1">
                              <a:latin typeface="Cambria Math" panose="02040503050406030204" pitchFamily="18" charset="0"/>
                            </a:rPr>
                          </m:ctrlPr>
                        </m:dPr>
                        <m:e>
                          <m:r>
                            <m:rPr>
                              <m:sty m:val="p"/>
                            </m:rPr>
                            <a:rPr lang="de-CH" sz="2400" b="0" i="0" smtClean="0">
                              <a:latin typeface="Cambria Math" panose="02040503050406030204" pitchFamily="18" charset="0"/>
                            </a:rPr>
                            <m:t>x</m:t>
                          </m:r>
                        </m:e>
                      </m:d>
                      <m:r>
                        <a:rPr lang="de-CH" sz="2400" b="0" i="1" smtClean="0">
                          <a:latin typeface="Cambria Math" panose="02040503050406030204" pitchFamily="18" charset="0"/>
                        </a:rPr>
                        <m:t>=</m:t>
                      </m:r>
                      <m:nary>
                        <m:naryPr>
                          <m:ctrlPr>
                            <a:rPr lang="en-US" sz="2400" i="1">
                              <a:latin typeface="Cambria Math" panose="02040503050406030204" pitchFamily="18" charset="0"/>
                            </a:rPr>
                          </m:ctrlPr>
                        </m:naryPr>
                        <m:sub>
                          <m:r>
                            <m:rPr>
                              <m:brk m:alnAt="23"/>
                            </m:rPr>
                            <a:rPr lang="de-CH" sz="2400">
                              <a:latin typeface="Cambria Math" panose="02040503050406030204" pitchFamily="18" charset="0"/>
                            </a:rPr>
                            <m:t>−</m:t>
                          </m:r>
                          <m:r>
                            <a:rPr lang="de-CH" sz="2400">
                              <a:latin typeface="Cambria Math" panose="02040503050406030204" pitchFamily="18" charset="0"/>
                              <a:ea typeface="Cambria Math" panose="02040503050406030204" pitchFamily="18" charset="0"/>
                            </a:rPr>
                            <m:t>∞</m:t>
                          </m:r>
                        </m:sub>
                        <m:sup>
                          <m:r>
                            <a:rPr lang="de-CH" sz="2400">
                              <a:latin typeface="Cambria Math" panose="02040503050406030204" pitchFamily="18" charset="0"/>
                            </a:rPr>
                            <m:t>+</m:t>
                          </m:r>
                          <m:r>
                            <a:rPr lang="de-CH" sz="2400">
                              <a:latin typeface="Cambria Math" panose="02040503050406030204" pitchFamily="18" charset="0"/>
                              <a:ea typeface="Cambria Math" panose="02040503050406030204" pitchFamily="18" charset="0"/>
                            </a:rPr>
                            <m:t>∞</m:t>
                          </m:r>
                        </m:sup>
                        <m:e>
                          <m:r>
                            <m:rPr>
                              <m:sty m:val="p"/>
                            </m:rPr>
                            <a:rPr lang="de-CH" sz="2400">
                              <a:latin typeface="Cambria Math" panose="02040503050406030204" pitchFamily="18" charset="0"/>
                            </a:rPr>
                            <m:t>O</m:t>
                          </m:r>
                          <m:d>
                            <m:dPr>
                              <m:ctrlPr>
                                <a:rPr lang="de-CH" sz="2400" i="1">
                                  <a:latin typeface="Cambria Math" panose="02040503050406030204" pitchFamily="18" charset="0"/>
                                </a:rPr>
                              </m:ctrlPr>
                            </m:dPr>
                            <m:e>
                              <m:r>
                                <m:rPr>
                                  <m:sty m:val="p"/>
                                </m:rPr>
                                <a:rPr lang="de-CH" sz="2400">
                                  <a:latin typeface="Cambria Math" panose="02040503050406030204" pitchFamily="18" charset="0"/>
                                </a:rPr>
                                <m:t>X</m:t>
                              </m:r>
                            </m:e>
                          </m:d>
                          <m:r>
                            <m:rPr>
                              <m:sty m:val="p"/>
                            </m:rPr>
                            <a:rPr lang="de-CH" sz="2400">
                              <a:latin typeface="Cambria Math" panose="02040503050406030204" pitchFamily="18" charset="0"/>
                              <a:ea typeface="Cambria Math" panose="02040503050406030204" pitchFamily="18" charset="0"/>
                            </a:rPr>
                            <m:t>δ</m:t>
                          </m:r>
                          <m:d>
                            <m:dPr>
                              <m:ctrlPr>
                                <a:rPr lang="de-CH" sz="2400" i="1">
                                  <a:latin typeface="Cambria Math" panose="02040503050406030204" pitchFamily="18" charset="0"/>
                                  <a:ea typeface="Cambria Math" panose="02040503050406030204" pitchFamily="18" charset="0"/>
                                </a:rPr>
                              </m:ctrlPr>
                            </m:dPr>
                            <m:e>
                              <m:r>
                                <m:rPr>
                                  <m:sty m:val="p"/>
                                </m:rPr>
                                <a:rPr lang="de-CH" sz="2400">
                                  <a:latin typeface="Cambria Math" panose="02040503050406030204" pitchFamily="18" charset="0"/>
                                  <a:ea typeface="Cambria Math" panose="02040503050406030204" pitchFamily="18" charset="0"/>
                                </a:rPr>
                                <m:t>x</m:t>
                              </m:r>
                              <m:r>
                                <a:rPr lang="de-CH" sz="2400">
                                  <a:latin typeface="Cambria Math" panose="02040503050406030204" pitchFamily="18" charset="0"/>
                                  <a:ea typeface="Cambria Math" panose="02040503050406030204" pitchFamily="18" charset="0"/>
                                </a:rPr>
                                <m:t>−</m:t>
                              </m:r>
                              <m:r>
                                <m:rPr>
                                  <m:sty m:val="p"/>
                                </m:rPr>
                                <a:rPr lang="de-CH" sz="2400">
                                  <a:latin typeface="Cambria Math" panose="02040503050406030204" pitchFamily="18" charset="0"/>
                                  <a:ea typeface="Cambria Math" panose="02040503050406030204" pitchFamily="18" charset="0"/>
                                </a:rPr>
                                <m:t>X</m:t>
                              </m:r>
                            </m:e>
                          </m:d>
                        </m:e>
                      </m:nary>
                      <m:r>
                        <m:rPr>
                          <m:sty m:val="p"/>
                        </m:rPr>
                        <a:rPr lang="de-CH" sz="2400">
                          <a:latin typeface="Cambria Math" panose="02040503050406030204" pitchFamily="18" charset="0"/>
                        </a:rPr>
                        <m:t>dX</m:t>
                      </m:r>
                    </m:oMath>
                  </m:oMathPara>
                </a14:m>
                <a:endParaRPr lang="en-US" sz="2400" dirty="0"/>
              </a:p>
            </p:txBody>
          </p:sp>
        </mc:Choice>
        <mc:Fallback xmlns="">
          <p:sp>
            <p:nvSpPr>
              <p:cNvPr id="3" name="Rectangle 2">
                <a:extLst>
                  <a:ext uri="{FF2B5EF4-FFF2-40B4-BE49-F238E27FC236}">
                    <a16:creationId xmlns:a16="http://schemas.microsoft.com/office/drawing/2014/main" id="{382DEB91-7164-A941-A674-EB38D6D7EDFB}"/>
                  </a:ext>
                </a:extLst>
              </p:cNvPr>
              <p:cNvSpPr>
                <a:spLocks noRot="1" noChangeAspect="1" noMove="1" noResize="1" noEditPoints="1" noAdjustHandles="1" noChangeArrowheads="1" noChangeShapeType="1" noTextEdit="1"/>
              </p:cNvSpPr>
              <p:nvPr/>
            </p:nvSpPr>
            <p:spPr>
              <a:xfrm>
                <a:off x="2520376" y="1914957"/>
                <a:ext cx="4031809" cy="908710"/>
              </a:xfrm>
              <a:prstGeom prst="rect">
                <a:avLst/>
              </a:prstGeom>
              <a:blipFill>
                <a:blip r:embed="rId8"/>
                <a:stretch>
                  <a:fillRect l="-4075" t="-163889" b="-2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092A571-78C8-4F4A-B333-6A9773223FAA}"/>
                  </a:ext>
                </a:extLst>
              </p:cNvPr>
              <p:cNvSpPr/>
              <p:nvPr/>
            </p:nvSpPr>
            <p:spPr>
              <a:xfrm>
                <a:off x="4086029" y="3137785"/>
                <a:ext cx="87453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e-CH" sz="2400">
                          <a:latin typeface="Cambria Math" panose="02040503050406030204" pitchFamily="18" charset="0"/>
                        </a:rPr>
                        <m:t>O</m:t>
                      </m:r>
                      <m:d>
                        <m:dPr>
                          <m:ctrlPr>
                            <a:rPr lang="de-CH" sz="2400" i="1">
                              <a:latin typeface="Cambria Math" panose="02040503050406030204" pitchFamily="18" charset="0"/>
                            </a:rPr>
                          </m:ctrlPr>
                        </m:dPr>
                        <m:e>
                          <m:r>
                            <m:rPr>
                              <m:sty m:val="p"/>
                            </m:rPr>
                            <a:rPr lang="de-CH" sz="2400">
                              <a:latin typeface="Cambria Math" panose="02040503050406030204" pitchFamily="18" charset="0"/>
                            </a:rPr>
                            <m:t>x</m:t>
                          </m:r>
                        </m:e>
                      </m:d>
                    </m:oMath>
                  </m:oMathPara>
                </a14:m>
                <a:endParaRPr lang="en-US" sz="2400" dirty="0"/>
              </a:p>
            </p:txBody>
          </p:sp>
        </mc:Choice>
        <mc:Fallback xmlns="">
          <p:sp>
            <p:nvSpPr>
              <p:cNvPr id="4" name="Rectangle 3">
                <a:extLst>
                  <a:ext uri="{FF2B5EF4-FFF2-40B4-BE49-F238E27FC236}">
                    <a16:creationId xmlns:a16="http://schemas.microsoft.com/office/drawing/2014/main" id="{8092A571-78C8-4F4A-B333-6A9773223FAA}"/>
                  </a:ext>
                </a:extLst>
              </p:cNvPr>
              <p:cNvSpPr>
                <a:spLocks noRot="1" noChangeAspect="1" noMove="1" noResize="1" noEditPoints="1" noAdjustHandles="1" noChangeArrowheads="1" noChangeShapeType="1" noTextEdit="1"/>
              </p:cNvSpPr>
              <p:nvPr/>
            </p:nvSpPr>
            <p:spPr>
              <a:xfrm>
                <a:off x="4086029" y="3137785"/>
                <a:ext cx="87453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10A9F9F6-1729-344D-A225-9F658D6DDB7C}"/>
                  </a:ext>
                </a:extLst>
              </p:cNvPr>
              <p:cNvSpPr/>
              <p:nvPr/>
            </p:nvSpPr>
            <p:spPr>
              <a:xfrm>
                <a:off x="6104123" y="3137785"/>
                <a:ext cx="172688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e-CH" sz="2400">
                          <a:latin typeface="Cambria Math" panose="02040503050406030204" pitchFamily="18" charset="0"/>
                        </a:rPr>
                        <m:t>O</m:t>
                      </m:r>
                      <m:d>
                        <m:dPr>
                          <m:ctrlPr>
                            <a:rPr lang="de-CH" sz="2400" i="1">
                              <a:latin typeface="Cambria Math" panose="02040503050406030204" pitchFamily="18" charset="0"/>
                            </a:rPr>
                          </m:ctrlPr>
                        </m:dPr>
                        <m:e>
                          <m:r>
                            <m:rPr>
                              <m:sty m:val="p"/>
                            </m:rPr>
                            <a:rPr lang="de-CH" sz="2400">
                              <a:latin typeface="Cambria Math" panose="02040503050406030204" pitchFamily="18" charset="0"/>
                            </a:rPr>
                            <m:t>x</m:t>
                          </m:r>
                        </m:e>
                      </m:d>
                      <m:r>
                        <a:rPr lang="de-CH" sz="2400" i="1" smtClean="0">
                          <a:latin typeface="Cambria Math" panose="02040503050406030204" pitchFamily="18" charset="0"/>
                          <a:ea typeface="Cambria Math" panose="02040503050406030204" pitchFamily="18" charset="0"/>
                        </a:rPr>
                        <m:t>∗</m:t>
                      </m:r>
                      <m:r>
                        <m:rPr>
                          <m:sty m:val="p"/>
                        </m:rPr>
                        <a:rPr lang="de-CH" sz="2400">
                          <a:latin typeface="Cambria Math" panose="02040503050406030204" pitchFamily="18" charset="0"/>
                          <a:ea typeface="Cambria Math" panose="02040503050406030204" pitchFamily="18" charset="0"/>
                        </a:rPr>
                        <m:t>δ</m:t>
                      </m:r>
                      <m:d>
                        <m:dPr>
                          <m:ctrlPr>
                            <a:rPr lang="de-CH" sz="2400" i="1">
                              <a:latin typeface="Cambria Math" panose="02040503050406030204" pitchFamily="18" charset="0"/>
                              <a:ea typeface="Cambria Math" panose="02040503050406030204" pitchFamily="18" charset="0"/>
                            </a:rPr>
                          </m:ctrlPr>
                        </m:dPr>
                        <m:e>
                          <m:r>
                            <m:rPr>
                              <m:sty m:val="p"/>
                            </m:rPr>
                            <a:rPr lang="de-CH" sz="2400">
                              <a:latin typeface="Cambria Math" panose="02040503050406030204" pitchFamily="18" charset="0"/>
                              <a:ea typeface="Cambria Math" panose="02040503050406030204" pitchFamily="18" charset="0"/>
                            </a:rPr>
                            <m:t>x</m:t>
                          </m:r>
                        </m:e>
                      </m:d>
                    </m:oMath>
                  </m:oMathPara>
                </a14:m>
                <a:endParaRPr lang="en-US" sz="2400" dirty="0"/>
              </a:p>
            </p:txBody>
          </p:sp>
        </mc:Choice>
        <mc:Fallback xmlns="">
          <p:sp>
            <p:nvSpPr>
              <p:cNvPr id="36" name="Rectangle 35">
                <a:extLst>
                  <a:ext uri="{FF2B5EF4-FFF2-40B4-BE49-F238E27FC236}">
                    <a16:creationId xmlns:a16="http://schemas.microsoft.com/office/drawing/2014/main" id="{10A9F9F6-1729-344D-A225-9F658D6DDB7C}"/>
                  </a:ext>
                </a:extLst>
              </p:cNvPr>
              <p:cNvSpPr>
                <a:spLocks noRot="1" noChangeAspect="1" noMove="1" noResize="1" noEditPoints="1" noAdjustHandles="1" noChangeArrowheads="1" noChangeShapeType="1" noTextEdit="1"/>
              </p:cNvSpPr>
              <p:nvPr/>
            </p:nvSpPr>
            <p:spPr>
              <a:xfrm>
                <a:off x="6104123" y="3137785"/>
                <a:ext cx="1726883"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7921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Rectangle 2"/>
          <p:cNvSpPr>
            <a:spLocks noGrp="1" noChangeArrowheads="1"/>
          </p:cNvSpPr>
          <p:nvPr>
            <p:ph type="title"/>
          </p:nvPr>
        </p:nvSpPr>
        <p:spPr/>
        <p:txBody>
          <a:bodyPr/>
          <a:lstStyle/>
          <a:p>
            <a:pPr eaLnBrk="1" hangingPunct="1"/>
            <a:r>
              <a:rPr lang="en-US">
                <a:latin typeface="Calibri"/>
                <a:cs typeface="Calibri"/>
              </a:rPr>
              <a:t>Resolution – Spatial resolution</a:t>
            </a:r>
          </a:p>
        </p:txBody>
      </p:sp>
      <p:sp>
        <p:nvSpPr>
          <p:cNvPr id="5128" name="Text Box 3"/>
          <p:cNvSpPr txBox="1">
            <a:spLocks noChangeArrowheads="1"/>
          </p:cNvSpPr>
          <p:nvPr/>
        </p:nvSpPr>
        <p:spPr bwMode="auto">
          <a:xfrm>
            <a:off x="625475" y="1193475"/>
            <a:ext cx="5470525" cy="457200"/>
          </a:xfrm>
          <a:prstGeom prst="rect">
            <a:avLst/>
          </a:prstGeom>
          <a:noFill/>
          <a:ln w="9525">
            <a:noFill/>
            <a:miter lim="800000"/>
            <a:headEnd/>
            <a:tailEnd/>
          </a:ln>
        </p:spPr>
        <p:txBody>
          <a:bodyPr wrap="none">
            <a:spAutoFit/>
          </a:bodyPr>
          <a:lstStyle/>
          <a:p>
            <a:r>
              <a:rPr lang="en-US" sz="2400" baseline="0" dirty="0">
                <a:latin typeface="Calibri"/>
                <a:cs typeface="Calibri"/>
              </a:rPr>
              <a:t>Mapping object space onto image space</a:t>
            </a:r>
            <a:endParaRPr lang="en-US" sz="2400" baseline="0" dirty="0">
              <a:latin typeface="Calibri"/>
              <a:cs typeface="Calibri"/>
              <a:sym typeface="Symbol" pitchFamily="18" charset="2"/>
            </a:endParaRPr>
          </a:p>
        </p:txBody>
      </p:sp>
      <p:sp>
        <p:nvSpPr>
          <p:cNvPr id="684062" name="Text Box 30"/>
          <p:cNvSpPr txBox="1">
            <a:spLocks noChangeArrowheads="1"/>
          </p:cNvSpPr>
          <p:nvPr/>
        </p:nvSpPr>
        <p:spPr bwMode="auto">
          <a:xfrm>
            <a:off x="2627313" y="1700213"/>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1" u="sng" baseline="0" dirty="0">
                <a:solidFill>
                  <a:srgbClr val="1269B0"/>
                </a:solidFill>
                <a:latin typeface="Calibri"/>
                <a:cs typeface="Calibri"/>
              </a:rPr>
              <a:t>Object space</a:t>
            </a:r>
          </a:p>
        </p:txBody>
      </p:sp>
      <p:sp>
        <p:nvSpPr>
          <p:cNvPr id="684063" name="Text Box 31"/>
          <p:cNvSpPr txBox="1">
            <a:spLocks noChangeArrowheads="1"/>
          </p:cNvSpPr>
          <p:nvPr/>
        </p:nvSpPr>
        <p:spPr bwMode="auto">
          <a:xfrm>
            <a:off x="4751388" y="1700213"/>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1" u="sng" baseline="0">
                <a:solidFill>
                  <a:srgbClr val="1269B0"/>
                </a:solidFill>
                <a:latin typeface="Calibri"/>
                <a:cs typeface="Calibri"/>
              </a:rPr>
              <a:t>Image space</a:t>
            </a:r>
          </a:p>
        </p:txBody>
      </p:sp>
      <p:sp>
        <p:nvSpPr>
          <p:cNvPr id="684064" name="Text Box 32"/>
          <p:cNvSpPr txBox="1">
            <a:spLocks noChangeArrowheads="1"/>
          </p:cNvSpPr>
          <p:nvPr/>
        </p:nvSpPr>
        <p:spPr bwMode="auto">
          <a:xfrm>
            <a:off x="2627313" y="3163888"/>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1" u="sng" baseline="0" dirty="0">
                <a:solidFill>
                  <a:srgbClr val="1269B0"/>
                </a:solidFill>
                <a:latin typeface="Calibri"/>
                <a:cs typeface="Calibri"/>
              </a:rPr>
              <a:t>Object space</a:t>
            </a:r>
          </a:p>
        </p:txBody>
      </p:sp>
      <p:sp>
        <p:nvSpPr>
          <p:cNvPr id="684065" name="Text Box 33"/>
          <p:cNvSpPr txBox="1">
            <a:spLocks noChangeArrowheads="1"/>
          </p:cNvSpPr>
          <p:nvPr/>
        </p:nvSpPr>
        <p:spPr bwMode="auto">
          <a:xfrm>
            <a:off x="4751388" y="3163888"/>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1" u="sng" baseline="0">
                <a:solidFill>
                  <a:srgbClr val="1269B0"/>
                </a:solidFill>
                <a:latin typeface="Calibri"/>
                <a:cs typeface="Calibri"/>
              </a:rPr>
              <a:t>Image space</a:t>
            </a:r>
          </a:p>
        </p:txBody>
      </p:sp>
      <p:sp>
        <p:nvSpPr>
          <p:cNvPr id="5133" name="Line 36"/>
          <p:cNvSpPr>
            <a:spLocks noChangeShapeType="1"/>
          </p:cNvSpPr>
          <p:nvPr/>
        </p:nvSpPr>
        <p:spPr bwMode="auto">
          <a:xfrm>
            <a:off x="2339975" y="5372100"/>
            <a:ext cx="1800225" cy="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134" name="Line 41"/>
          <p:cNvSpPr>
            <a:spLocks noChangeShapeType="1"/>
          </p:cNvSpPr>
          <p:nvPr/>
        </p:nvSpPr>
        <p:spPr bwMode="auto">
          <a:xfrm>
            <a:off x="4859338" y="5372100"/>
            <a:ext cx="1800225" cy="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graphicFrame>
        <p:nvGraphicFramePr>
          <p:cNvPr id="5124" name="Object 45"/>
          <p:cNvGraphicFramePr>
            <a:graphicFrameLocks noChangeAspect="1"/>
          </p:cNvGraphicFramePr>
          <p:nvPr>
            <p:extLst/>
          </p:nvPr>
        </p:nvGraphicFramePr>
        <p:xfrm>
          <a:off x="3998913" y="5405438"/>
          <a:ext cx="212725" cy="233362"/>
        </p:xfrm>
        <a:graphic>
          <a:graphicData uri="http://schemas.openxmlformats.org/presentationml/2006/ole">
            <mc:AlternateContent xmlns:mc="http://schemas.openxmlformats.org/markup-compatibility/2006">
              <mc:Choice xmlns:v="urn:schemas-microsoft-com:vml" Requires="v">
                <p:oleObj spid="_x0000_s28960" name="Equation" r:id="rId4" imgW="126720" imgH="139680" progId="">
                  <p:embed/>
                </p:oleObj>
              </mc:Choice>
              <mc:Fallback>
                <p:oleObj name="Equation" r:id="rId4" imgW="126720" imgH="139680" progId="">
                  <p:embed/>
                  <p:pic>
                    <p:nvPicPr>
                      <p:cNvPr id="5124"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913" y="5405438"/>
                        <a:ext cx="212725" cy="233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chemeClr val="bg2"/>
                            </a:solidFill>
                            <a:miter lim="800000"/>
                            <a:headEnd/>
                            <a:tailEnd/>
                          </a14:hiddenLine>
                        </a:ext>
                      </a:extLst>
                    </p:spPr>
                  </p:pic>
                </p:oleObj>
              </mc:Fallback>
            </mc:AlternateContent>
          </a:graphicData>
        </a:graphic>
      </p:graphicFrame>
      <p:sp>
        <p:nvSpPr>
          <p:cNvPr id="5135" name="AutoShape 46"/>
          <p:cNvSpPr>
            <a:spLocks noChangeArrowheads="1"/>
          </p:cNvSpPr>
          <p:nvPr/>
        </p:nvSpPr>
        <p:spPr bwMode="auto">
          <a:xfrm>
            <a:off x="4140200" y="4652963"/>
            <a:ext cx="431800" cy="431800"/>
          </a:xfrm>
          <a:prstGeom prst="rightArrow">
            <a:avLst>
              <a:gd name="adj1" fmla="val 43380"/>
              <a:gd name="adj2" fmla="val 54046"/>
            </a:avLst>
          </a:prstGeom>
          <a:solidFill>
            <a:schemeClr val="accent2"/>
          </a:solidFill>
          <a:ln w="9525">
            <a:noFill/>
            <a:miter lim="800000"/>
            <a:headEnd/>
            <a:tailEnd/>
          </a:ln>
        </p:spPr>
        <p:txBody>
          <a:bodyPr wrap="none" anchor="ctr"/>
          <a:lstStyle/>
          <a:p>
            <a:endParaRPr lang="en-US">
              <a:latin typeface="Calibri"/>
              <a:cs typeface="Calibri"/>
            </a:endParaRPr>
          </a:p>
        </p:txBody>
      </p:sp>
      <p:sp>
        <p:nvSpPr>
          <p:cNvPr id="5136" name="Line 48"/>
          <p:cNvSpPr>
            <a:spLocks noChangeShapeType="1"/>
          </p:cNvSpPr>
          <p:nvPr/>
        </p:nvSpPr>
        <p:spPr bwMode="auto">
          <a:xfrm flipV="1">
            <a:off x="3132138" y="4076700"/>
            <a:ext cx="0" cy="12954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137" name="Line 49"/>
          <p:cNvSpPr>
            <a:spLocks noChangeShapeType="1"/>
          </p:cNvSpPr>
          <p:nvPr/>
        </p:nvSpPr>
        <p:spPr bwMode="auto">
          <a:xfrm flipV="1">
            <a:off x="5651500" y="4076700"/>
            <a:ext cx="0" cy="12954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graphicFrame>
        <p:nvGraphicFramePr>
          <p:cNvPr id="5125" name="Object 50"/>
          <p:cNvGraphicFramePr>
            <a:graphicFrameLocks noChangeAspect="1"/>
          </p:cNvGraphicFramePr>
          <p:nvPr>
            <p:extLst/>
          </p:nvPr>
        </p:nvGraphicFramePr>
        <p:xfrm>
          <a:off x="6478588" y="5384800"/>
          <a:ext cx="296862" cy="276225"/>
        </p:xfrm>
        <a:graphic>
          <a:graphicData uri="http://schemas.openxmlformats.org/presentationml/2006/ole">
            <mc:AlternateContent xmlns:mc="http://schemas.openxmlformats.org/markup-compatibility/2006">
              <mc:Choice xmlns:v="urn:schemas-microsoft-com:vml" Requires="v">
                <p:oleObj spid="_x0000_s28961" name="Equation" r:id="rId6" imgW="177480" imgH="164880" progId="">
                  <p:embed/>
                </p:oleObj>
              </mc:Choice>
              <mc:Fallback>
                <p:oleObj name="Equation" r:id="rId6" imgW="177480" imgH="164880" progId="">
                  <p:embed/>
                  <p:pic>
                    <p:nvPicPr>
                      <p:cNvPr id="5125" name="Object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8588" y="5384800"/>
                        <a:ext cx="296862"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chemeClr val="bg2"/>
                            </a:solidFill>
                            <a:miter lim="800000"/>
                            <a:headEnd/>
                            <a:tailEnd/>
                          </a14:hiddenLine>
                        </a:ext>
                      </a:extLst>
                    </p:spPr>
                  </p:pic>
                </p:oleObj>
              </mc:Fallback>
            </mc:AlternateContent>
          </a:graphicData>
        </a:graphic>
      </p:graphicFrame>
      <p:sp>
        <p:nvSpPr>
          <p:cNvPr id="5138" name="Line 51"/>
          <p:cNvSpPr>
            <a:spLocks noChangeShapeType="1"/>
          </p:cNvSpPr>
          <p:nvPr/>
        </p:nvSpPr>
        <p:spPr bwMode="auto">
          <a:xfrm flipV="1">
            <a:off x="3132138" y="4652963"/>
            <a:ext cx="0" cy="720725"/>
          </a:xfrm>
          <a:prstGeom prst="line">
            <a:avLst/>
          </a:prstGeom>
          <a:noFill/>
          <a:ln w="38100">
            <a:solidFill>
              <a:srgbClr val="1269B0"/>
            </a:solidFill>
            <a:round/>
            <a:headEnd/>
            <a:tailEnd type="triangle" w="med" len="med"/>
          </a:ln>
        </p:spPr>
        <p:txBody>
          <a:bodyPr/>
          <a:lstStyle/>
          <a:p>
            <a:endParaRPr lang="en-US">
              <a:latin typeface="Calibri"/>
              <a:cs typeface="Calibri"/>
            </a:endParaRPr>
          </a:p>
        </p:txBody>
      </p:sp>
      <p:sp>
        <p:nvSpPr>
          <p:cNvPr id="5139" name="Freeform 53"/>
          <p:cNvSpPr>
            <a:spLocks/>
          </p:cNvSpPr>
          <p:nvPr/>
        </p:nvSpPr>
        <p:spPr bwMode="auto">
          <a:xfrm>
            <a:off x="5292725" y="4868863"/>
            <a:ext cx="719138" cy="504825"/>
          </a:xfrm>
          <a:custGeom>
            <a:avLst/>
            <a:gdLst>
              <a:gd name="T0" fmla="*/ 0 w 453"/>
              <a:gd name="T1" fmla="*/ 2147483647 h 318"/>
              <a:gd name="T2" fmla="*/ 2147483647 w 453"/>
              <a:gd name="T3" fmla="*/ 0 h 318"/>
              <a:gd name="T4" fmla="*/ 2147483647 w 453"/>
              <a:gd name="T5" fmla="*/ 2147483647 h 318"/>
              <a:gd name="T6" fmla="*/ 0 60000 65536"/>
              <a:gd name="T7" fmla="*/ 0 60000 65536"/>
              <a:gd name="T8" fmla="*/ 0 60000 65536"/>
              <a:gd name="T9" fmla="*/ 0 w 453"/>
              <a:gd name="T10" fmla="*/ 0 h 318"/>
              <a:gd name="T11" fmla="*/ 453 w 453"/>
              <a:gd name="T12" fmla="*/ 318 h 318"/>
            </a:gdLst>
            <a:ahLst/>
            <a:cxnLst>
              <a:cxn ang="T6">
                <a:pos x="T0" y="T1"/>
              </a:cxn>
              <a:cxn ang="T7">
                <a:pos x="T2" y="T3"/>
              </a:cxn>
              <a:cxn ang="T8">
                <a:pos x="T4" y="T5"/>
              </a:cxn>
            </a:cxnLst>
            <a:rect l="T9" t="T10" r="T11" b="T12"/>
            <a:pathLst>
              <a:path w="453" h="318">
                <a:moveTo>
                  <a:pt x="0" y="318"/>
                </a:moveTo>
                <a:cubicBezTo>
                  <a:pt x="75" y="159"/>
                  <a:pt x="151" y="0"/>
                  <a:pt x="226" y="0"/>
                </a:cubicBezTo>
                <a:cubicBezTo>
                  <a:pt x="301" y="0"/>
                  <a:pt x="377" y="159"/>
                  <a:pt x="453" y="318"/>
                </a:cubicBezTo>
              </a:path>
            </a:pathLst>
          </a:custGeom>
          <a:noFill/>
          <a:ln w="38100">
            <a:solidFill>
              <a:srgbClr val="1269B0"/>
            </a:solidFill>
            <a:round/>
            <a:headEnd/>
            <a:tailEnd/>
          </a:ln>
        </p:spPr>
        <p:txBody>
          <a:bodyPr/>
          <a:lstStyle/>
          <a:p>
            <a:endParaRPr lang="en-US">
              <a:latin typeface="Calibri"/>
              <a:cs typeface="Calibri"/>
            </a:endParaRPr>
          </a:p>
        </p:txBody>
      </p:sp>
      <p:sp>
        <p:nvSpPr>
          <p:cNvPr id="5140" name="Freeform 54"/>
          <p:cNvSpPr>
            <a:spLocks/>
          </p:cNvSpPr>
          <p:nvPr/>
        </p:nvSpPr>
        <p:spPr bwMode="auto">
          <a:xfrm flipV="1">
            <a:off x="6011863" y="5372100"/>
            <a:ext cx="360362" cy="217488"/>
          </a:xfrm>
          <a:custGeom>
            <a:avLst/>
            <a:gdLst>
              <a:gd name="T0" fmla="*/ 0 w 453"/>
              <a:gd name="T1" fmla="*/ 2147483647 h 318"/>
              <a:gd name="T2" fmla="*/ 2147483647 w 453"/>
              <a:gd name="T3" fmla="*/ 0 h 318"/>
              <a:gd name="T4" fmla="*/ 2147483647 w 453"/>
              <a:gd name="T5" fmla="*/ 2147483647 h 318"/>
              <a:gd name="T6" fmla="*/ 0 60000 65536"/>
              <a:gd name="T7" fmla="*/ 0 60000 65536"/>
              <a:gd name="T8" fmla="*/ 0 60000 65536"/>
              <a:gd name="T9" fmla="*/ 0 w 453"/>
              <a:gd name="T10" fmla="*/ 0 h 318"/>
              <a:gd name="T11" fmla="*/ 453 w 453"/>
              <a:gd name="T12" fmla="*/ 318 h 318"/>
            </a:gdLst>
            <a:ahLst/>
            <a:cxnLst>
              <a:cxn ang="T6">
                <a:pos x="T0" y="T1"/>
              </a:cxn>
              <a:cxn ang="T7">
                <a:pos x="T2" y="T3"/>
              </a:cxn>
              <a:cxn ang="T8">
                <a:pos x="T4" y="T5"/>
              </a:cxn>
            </a:cxnLst>
            <a:rect l="T9" t="T10" r="T11" b="T12"/>
            <a:pathLst>
              <a:path w="453" h="318">
                <a:moveTo>
                  <a:pt x="0" y="318"/>
                </a:moveTo>
                <a:cubicBezTo>
                  <a:pt x="75" y="159"/>
                  <a:pt x="151" y="0"/>
                  <a:pt x="226" y="0"/>
                </a:cubicBezTo>
                <a:cubicBezTo>
                  <a:pt x="301" y="0"/>
                  <a:pt x="377" y="159"/>
                  <a:pt x="453" y="318"/>
                </a:cubicBezTo>
              </a:path>
            </a:pathLst>
          </a:custGeom>
          <a:noFill/>
          <a:ln w="38100">
            <a:solidFill>
              <a:srgbClr val="1269B0"/>
            </a:solidFill>
            <a:round/>
            <a:headEnd/>
            <a:tailEnd/>
          </a:ln>
        </p:spPr>
        <p:txBody>
          <a:bodyPr/>
          <a:lstStyle/>
          <a:p>
            <a:endParaRPr lang="en-US">
              <a:latin typeface="Calibri"/>
              <a:cs typeface="Calibri"/>
            </a:endParaRPr>
          </a:p>
        </p:txBody>
      </p:sp>
      <p:sp>
        <p:nvSpPr>
          <p:cNvPr id="5141" name="Freeform 55"/>
          <p:cNvSpPr>
            <a:spLocks/>
          </p:cNvSpPr>
          <p:nvPr/>
        </p:nvSpPr>
        <p:spPr bwMode="auto">
          <a:xfrm flipV="1">
            <a:off x="4932363" y="5373688"/>
            <a:ext cx="360362" cy="217487"/>
          </a:xfrm>
          <a:custGeom>
            <a:avLst/>
            <a:gdLst>
              <a:gd name="T0" fmla="*/ 0 w 453"/>
              <a:gd name="T1" fmla="*/ 2147483647 h 318"/>
              <a:gd name="T2" fmla="*/ 2147483647 w 453"/>
              <a:gd name="T3" fmla="*/ 0 h 318"/>
              <a:gd name="T4" fmla="*/ 2147483647 w 453"/>
              <a:gd name="T5" fmla="*/ 2147483647 h 318"/>
              <a:gd name="T6" fmla="*/ 0 60000 65536"/>
              <a:gd name="T7" fmla="*/ 0 60000 65536"/>
              <a:gd name="T8" fmla="*/ 0 60000 65536"/>
              <a:gd name="T9" fmla="*/ 0 w 453"/>
              <a:gd name="T10" fmla="*/ 0 h 318"/>
              <a:gd name="T11" fmla="*/ 453 w 453"/>
              <a:gd name="T12" fmla="*/ 318 h 318"/>
            </a:gdLst>
            <a:ahLst/>
            <a:cxnLst>
              <a:cxn ang="T6">
                <a:pos x="T0" y="T1"/>
              </a:cxn>
              <a:cxn ang="T7">
                <a:pos x="T2" y="T3"/>
              </a:cxn>
              <a:cxn ang="T8">
                <a:pos x="T4" y="T5"/>
              </a:cxn>
            </a:cxnLst>
            <a:rect l="T9" t="T10" r="T11" b="T12"/>
            <a:pathLst>
              <a:path w="453" h="318">
                <a:moveTo>
                  <a:pt x="0" y="318"/>
                </a:moveTo>
                <a:cubicBezTo>
                  <a:pt x="75" y="159"/>
                  <a:pt x="151" y="0"/>
                  <a:pt x="226" y="0"/>
                </a:cubicBezTo>
                <a:cubicBezTo>
                  <a:pt x="301" y="0"/>
                  <a:pt x="377" y="159"/>
                  <a:pt x="453" y="318"/>
                </a:cubicBezTo>
              </a:path>
            </a:pathLst>
          </a:custGeom>
          <a:noFill/>
          <a:ln w="38100">
            <a:solidFill>
              <a:srgbClr val="1269B0"/>
            </a:solidFill>
            <a:round/>
            <a:headEnd/>
            <a:tailEnd/>
          </a:ln>
        </p:spPr>
        <p:txBody>
          <a:bodyPr/>
          <a:lstStyle/>
          <a:p>
            <a:endParaRPr lang="en-US">
              <a:latin typeface="Calibri"/>
              <a:cs typeface="Calibri"/>
            </a:endParaRPr>
          </a:p>
        </p:txBody>
      </p:sp>
      <p:sp>
        <p:nvSpPr>
          <p:cNvPr id="5142" name="Oval 56"/>
          <p:cNvSpPr>
            <a:spLocks noChangeArrowheads="1"/>
          </p:cNvSpPr>
          <p:nvPr/>
        </p:nvSpPr>
        <p:spPr bwMode="auto">
          <a:xfrm>
            <a:off x="3995738" y="5661025"/>
            <a:ext cx="3241675" cy="738188"/>
          </a:xfrm>
          <a:prstGeom prst="ellipse">
            <a:avLst/>
          </a:prstGeom>
          <a:noFill/>
          <a:ln w="9525">
            <a:noFill/>
            <a:round/>
            <a:headEnd/>
            <a:tailEnd/>
          </a:ln>
        </p:spPr>
        <p:txBody>
          <a:bodyPr lIns="0" tIns="0" rIns="0" bIns="0"/>
          <a:lstStyle/>
          <a:p>
            <a:pPr algn="ctr"/>
            <a:r>
              <a:rPr lang="en-US" sz="1800" baseline="0">
                <a:latin typeface="Calibri"/>
                <a:ea typeface="MS Mincho" pitchFamily="49" charset="-128"/>
                <a:cs typeface="Calibri"/>
              </a:rPr>
              <a:t>“Line Spread Function“ (LSF)</a:t>
            </a:r>
            <a:endParaRPr lang="en-US" sz="1800" b="0" baseline="0">
              <a:latin typeface="Calibri"/>
              <a:ea typeface="MS Mincho" pitchFamily="49" charset="-128"/>
              <a:cs typeface="Calibri"/>
            </a:endParaRPr>
          </a:p>
        </p:txBody>
      </p:sp>
      <p:sp>
        <p:nvSpPr>
          <p:cNvPr id="2" name="Slide Number Placeholder 1">
            <a:extLst>
              <a:ext uri="{FF2B5EF4-FFF2-40B4-BE49-F238E27FC236}">
                <a16:creationId xmlns:a16="http://schemas.microsoft.com/office/drawing/2014/main" id="{10ED0D0F-4361-5345-92C6-0331BB213F1D}"/>
              </a:ext>
            </a:extLst>
          </p:cNvPr>
          <p:cNvSpPr>
            <a:spLocks noGrp="1"/>
          </p:cNvSpPr>
          <p:nvPr>
            <p:ph type="sldNum" sz="quarter" idx="4"/>
          </p:nvPr>
        </p:nvSpPr>
        <p:spPr/>
        <p:txBody>
          <a:bodyPr/>
          <a:lstStyle/>
          <a:p>
            <a:fld id="{79594931-7310-8546-9CE2-0B8C244628BE}" type="slidenum">
              <a:rPr lang="en-US" smtClean="0"/>
              <a:pPr/>
              <a:t>41</a:t>
            </a:fld>
            <a:endParaRPr lang="en-US"/>
          </a:p>
        </p:txBody>
      </p:sp>
      <p:sp>
        <p:nvSpPr>
          <p:cNvPr id="25" name="AutoShape 19">
            <a:hlinkClick r:id="rId8" action="ppaction://hlinksldjump" highlightClick="1"/>
            <a:extLst>
              <a:ext uri="{FF2B5EF4-FFF2-40B4-BE49-F238E27FC236}">
                <a16:creationId xmlns:a16="http://schemas.microsoft.com/office/drawing/2014/main" id="{7B2DC46B-39B6-1046-9737-E625018F4126}"/>
              </a:ext>
            </a:extLst>
          </p:cNvPr>
          <p:cNvSpPr>
            <a:spLocks noChangeArrowheads="1"/>
          </p:cNvSpPr>
          <p:nvPr/>
        </p:nvSpPr>
        <p:spPr bwMode="auto">
          <a:xfrm>
            <a:off x="251520" y="6309320"/>
            <a:ext cx="328802" cy="328802"/>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C714975-703A-E34F-BC0C-FD1DC34EC9C5}"/>
                  </a:ext>
                </a:extLst>
              </p:cNvPr>
              <p:cNvSpPr txBox="1"/>
              <p:nvPr/>
            </p:nvSpPr>
            <p:spPr>
              <a:xfrm>
                <a:off x="2162366" y="2099747"/>
                <a:ext cx="4819268" cy="612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de-CH" b="0" i="0" smtClean="0">
                              <a:latin typeface="Cambria Math" panose="02040503050406030204" pitchFamily="18" charset="0"/>
                            </a:rPr>
                            <m:t>−</m:t>
                          </m:r>
                          <m:r>
                            <a:rPr lang="de-CH" b="0" i="0" smtClean="0">
                              <a:latin typeface="Cambria Math" panose="02040503050406030204" pitchFamily="18" charset="0"/>
                              <a:ea typeface="Cambria Math" panose="02040503050406030204" pitchFamily="18" charset="0"/>
                            </a:rPr>
                            <m:t>∞</m:t>
                          </m:r>
                        </m:sub>
                        <m:sup>
                          <m:r>
                            <a:rPr lang="de-CH" b="0" i="0" smtClean="0">
                              <a:latin typeface="Cambria Math" panose="02040503050406030204" pitchFamily="18" charset="0"/>
                            </a:rPr>
                            <m:t>+</m:t>
                          </m:r>
                          <m:r>
                            <a:rPr lang="de-CH" b="0" i="0" smtClean="0">
                              <a:latin typeface="Cambria Math" panose="02040503050406030204" pitchFamily="18" charset="0"/>
                              <a:ea typeface="Cambria Math" panose="02040503050406030204" pitchFamily="18" charset="0"/>
                            </a:rPr>
                            <m:t>∞</m:t>
                          </m:r>
                        </m:sup>
                        <m:e>
                          <m:r>
                            <m:rPr>
                              <m:sty m:val="p"/>
                            </m:rPr>
                            <a:rPr lang="de-CH" b="0" i="0" smtClean="0">
                              <a:latin typeface="Cambria Math" panose="02040503050406030204" pitchFamily="18" charset="0"/>
                            </a:rPr>
                            <m:t>O</m:t>
                          </m:r>
                          <m:d>
                            <m:dPr>
                              <m:ctrlPr>
                                <a:rPr lang="de-CH" b="0" i="1" smtClean="0">
                                  <a:latin typeface="Cambria Math" panose="02040503050406030204" pitchFamily="18" charset="0"/>
                                </a:rPr>
                              </m:ctrlPr>
                            </m:dPr>
                            <m:e>
                              <m:r>
                                <m:rPr>
                                  <m:sty m:val="p"/>
                                </m:rPr>
                                <a:rPr lang="de-CH" b="0" i="0" smtClean="0">
                                  <a:latin typeface="Cambria Math" panose="02040503050406030204" pitchFamily="18" charset="0"/>
                                </a:rPr>
                                <m:t>X</m:t>
                              </m:r>
                            </m:e>
                          </m:d>
                          <m:r>
                            <m:rPr>
                              <m:sty m:val="p"/>
                            </m:rPr>
                            <a:rPr lang="de-CH" b="0" i="0" smtClean="0">
                              <a:latin typeface="Cambria Math" panose="02040503050406030204" pitchFamily="18" charset="0"/>
                              <a:ea typeface="Cambria Math" panose="02040503050406030204" pitchFamily="18" charset="0"/>
                            </a:rPr>
                            <m:t>δ</m:t>
                          </m:r>
                          <m:d>
                            <m:dPr>
                              <m:ctrlPr>
                                <a:rPr lang="de-CH" b="0" i="1" smtClean="0">
                                  <a:latin typeface="Cambria Math" panose="02040503050406030204" pitchFamily="18" charset="0"/>
                                  <a:ea typeface="Cambria Math" panose="02040503050406030204" pitchFamily="18" charset="0"/>
                                </a:rPr>
                              </m:ctrlPr>
                            </m:dPr>
                            <m:e>
                              <m:r>
                                <m:rPr>
                                  <m:sty m:val="p"/>
                                </m:rPr>
                                <a:rPr lang="de-CH" b="0" i="0" smtClean="0">
                                  <a:latin typeface="Cambria Math" panose="02040503050406030204" pitchFamily="18" charset="0"/>
                                  <a:ea typeface="Cambria Math" panose="02040503050406030204" pitchFamily="18" charset="0"/>
                                </a:rPr>
                                <m:t>x</m:t>
                              </m:r>
                              <m:r>
                                <a:rPr lang="de-CH" b="0" i="0" smtClean="0">
                                  <a:latin typeface="Cambria Math" panose="02040503050406030204" pitchFamily="18" charset="0"/>
                                  <a:ea typeface="Cambria Math" panose="02040503050406030204" pitchFamily="18" charset="0"/>
                                </a:rPr>
                                <m:t>−</m:t>
                              </m:r>
                              <m:r>
                                <m:rPr>
                                  <m:sty m:val="p"/>
                                </m:rPr>
                                <a:rPr lang="de-CH" b="0" i="0" smtClean="0">
                                  <a:latin typeface="Cambria Math" panose="02040503050406030204" pitchFamily="18" charset="0"/>
                                  <a:ea typeface="Cambria Math" panose="02040503050406030204" pitchFamily="18" charset="0"/>
                                </a:rPr>
                                <m:t>X</m:t>
                              </m:r>
                            </m:e>
                          </m:d>
                        </m:e>
                      </m:nary>
                      <m:r>
                        <m:rPr>
                          <m:sty m:val="p"/>
                        </m:rPr>
                        <a:rPr lang="de-CH" b="0" i="0" smtClean="0">
                          <a:latin typeface="Cambria Math" panose="02040503050406030204" pitchFamily="18" charset="0"/>
                        </a:rPr>
                        <m:t>dX</m:t>
                      </m:r>
                      <m:r>
                        <a:rPr lang="de-CH" b="0" i="0" smtClean="0">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rPr>
                          </m:ctrlPr>
                        </m:naryPr>
                        <m:sub>
                          <m:r>
                            <m:rPr>
                              <m:brk m:alnAt="23"/>
                            </m:rPr>
                            <a:rPr lang="de-CH" i="0">
                              <a:latin typeface="Cambria Math" panose="02040503050406030204" pitchFamily="18" charset="0"/>
                            </a:rPr>
                            <m:t>−</m:t>
                          </m:r>
                          <m:r>
                            <a:rPr lang="de-CH" i="0">
                              <a:latin typeface="Cambria Math" panose="02040503050406030204" pitchFamily="18" charset="0"/>
                              <a:ea typeface="Cambria Math" panose="02040503050406030204" pitchFamily="18" charset="0"/>
                            </a:rPr>
                            <m:t>∞</m:t>
                          </m:r>
                        </m:sub>
                        <m:sup>
                          <m:r>
                            <a:rPr lang="de-CH" i="0">
                              <a:latin typeface="Cambria Math" panose="02040503050406030204" pitchFamily="18" charset="0"/>
                            </a:rPr>
                            <m:t>+</m:t>
                          </m:r>
                          <m:r>
                            <a:rPr lang="de-CH" i="0">
                              <a:latin typeface="Cambria Math" panose="02040503050406030204" pitchFamily="18" charset="0"/>
                              <a:ea typeface="Cambria Math" panose="02040503050406030204" pitchFamily="18" charset="0"/>
                            </a:rPr>
                            <m:t>∞</m:t>
                          </m:r>
                        </m:sup>
                        <m:e>
                          <m:r>
                            <m:rPr>
                              <m:sty m:val="p"/>
                            </m:rPr>
                            <a:rPr lang="de-CH" b="0" i="0" smtClean="0">
                              <a:latin typeface="Cambria Math" panose="02040503050406030204" pitchFamily="18" charset="0"/>
                              <a:ea typeface="Cambria Math" panose="02040503050406030204" pitchFamily="18" charset="0"/>
                            </a:rPr>
                            <m:t>O</m:t>
                          </m:r>
                          <m:d>
                            <m:dPr>
                              <m:ctrlPr>
                                <a:rPr lang="de-CH" i="1">
                                  <a:latin typeface="Cambria Math" panose="02040503050406030204" pitchFamily="18" charset="0"/>
                                </a:rPr>
                              </m:ctrlPr>
                            </m:dPr>
                            <m:e>
                              <m:r>
                                <m:rPr>
                                  <m:sty m:val="p"/>
                                </m:rPr>
                                <a:rPr lang="de-CH" i="0">
                                  <a:latin typeface="Cambria Math" panose="02040503050406030204" pitchFamily="18" charset="0"/>
                                </a:rPr>
                                <m:t>X</m:t>
                              </m:r>
                            </m:e>
                          </m:d>
                          <m:r>
                            <m:rPr>
                              <m:sty m:val="p"/>
                            </m:rPr>
                            <a:rPr lang="de-CH" b="0" i="0" smtClean="0">
                              <a:latin typeface="Cambria Math" panose="02040503050406030204" pitchFamily="18" charset="0"/>
                            </a:rPr>
                            <m:t>LSF</m:t>
                          </m:r>
                          <m:d>
                            <m:dPr>
                              <m:ctrlPr>
                                <a:rPr lang="de-CH" i="1">
                                  <a:latin typeface="Cambria Math" panose="02040503050406030204" pitchFamily="18" charset="0"/>
                                  <a:ea typeface="Cambria Math" panose="02040503050406030204" pitchFamily="18" charset="0"/>
                                </a:rPr>
                              </m:ctrlPr>
                            </m:dPr>
                            <m:e>
                              <m:r>
                                <m:rPr>
                                  <m:sty m:val="p"/>
                                </m:rPr>
                                <a:rPr lang="de-CH" i="0">
                                  <a:latin typeface="Cambria Math" panose="02040503050406030204" pitchFamily="18" charset="0"/>
                                  <a:ea typeface="Cambria Math" panose="02040503050406030204" pitchFamily="18" charset="0"/>
                                </a:rPr>
                                <m:t>x</m:t>
                              </m:r>
                              <m:r>
                                <a:rPr lang="de-CH" b="0" i="0" smtClean="0">
                                  <a:latin typeface="Cambria Math" panose="02040503050406030204" pitchFamily="18" charset="0"/>
                                  <a:ea typeface="Cambria Math" panose="02040503050406030204" pitchFamily="18" charset="0"/>
                                </a:rPr>
                                <m:t>′</m:t>
                              </m:r>
                              <m:r>
                                <a:rPr lang="de-CH" i="0">
                                  <a:latin typeface="Cambria Math" panose="02040503050406030204" pitchFamily="18" charset="0"/>
                                  <a:ea typeface="Cambria Math" panose="02040503050406030204" pitchFamily="18" charset="0"/>
                                </a:rPr>
                                <m:t>−</m:t>
                              </m:r>
                              <m:r>
                                <m:rPr>
                                  <m:sty m:val="p"/>
                                </m:rPr>
                                <a:rPr lang="de-CH" i="0">
                                  <a:latin typeface="Cambria Math" panose="02040503050406030204" pitchFamily="18" charset="0"/>
                                  <a:ea typeface="Cambria Math" panose="02040503050406030204" pitchFamily="18" charset="0"/>
                                </a:rPr>
                                <m:t>X</m:t>
                              </m:r>
                            </m:e>
                          </m:d>
                        </m:e>
                      </m:nary>
                      <m:r>
                        <m:rPr>
                          <m:sty m:val="p"/>
                        </m:rPr>
                        <a:rPr lang="de-CH" i="0">
                          <a:latin typeface="Cambria Math" panose="02040503050406030204" pitchFamily="18" charset="0"/>
                        </a:rPr>
                        <m:t>dX</m:t>
                      </m:r>
                    </m:oMath>
                  </m:oMathPara>
                </a14:m>
                <a:endParaRPr lang="en-US" dirty="0"/>
              </a:p>
            </p:txBody>
          </p:sp>
        </mc:Choice>
        <mc:Fallback xmlns="">
          <p:sp>
            <p:nvSpPr>
              <p:cNvPr id="3" name="TextBox 2">
                <a:extLst>
                  <a:ext uri="{FF2B5EF4-FFF2-40B4-BE49-F238E27FC236}">
                    <a16:creationId xmlns:a16="http://schemas.microsoft.com/office/drawing/2014/main" id="{1C714975-703A-E34F-BC0C-FD1DC34EC9C5}"/>
                  </a:ext>
                </a:extLst>
              </p:cNvPr>
              <p:cNvSpPr txBox="1">
                <a:spLocks noRot="1" noChangeAspect="1" noMove="1" noResize="1" noEditPoints="1" noAdjustHandles="1" noChangeArrowheads="1" noChangeShapeType="1" noTextEdit="1"/>
              </p:cNvSpPr>
              <p:nvPr/>
            </p:nvSpPr>
            <p:spPr>
              <a:xfrm>
                <a:off x="2162366" y="2099747"/>
                <a:ext cx="4819268" cy="612219"/>
              </a:xfrm>
              <a:prstGeom prst="rect">
                <a:avLst/>
              </a:prstGeom>
              <a:blipFill>
                <a:blip r:embed="rId9"/>
                <a:stretch>
                  <a:fillRect l="-19160" t="-180000" r="-525" b="-26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8E7DE0D-7286-3C4E-9E0D-807C836BCFB3}"/>
                  </a:ext>
                </a:extLst>
              </p:cNvPr>
              <p:cNvSpPr/>
              <p:nvPr/>
            </p:nvSpPr>
            <p:spPr>
              <a:xfrm>
                <a:off x="2835548" y="3679051"/>
                <a:ext cx="6744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e-CH">
                          <a:latin typeface="Cambria Math" panose="02040503050406030204" pitchFamily="18" charset="0"/>
                          <a:ea typeface="Cambria Math" panose="02040503050406030204" pitchFamily="18" charset="0"/>
                        </a:rPr>
                        <m:t>δ</m:t>
                      </m:r>
                      <m:d>
                        <m:dPr>
                          <m:ctrlPr>
                            <a:rPr lang="de-CH" i="1">
                              <a:latin typeface="Cambria Math" panose="02040503050406030204" pitchFamily="18" charset="0"/>
                              <a:ea typeface="Cambria Math" panose="02040503050406030204" pitchFamily="18" charset="0"/>
                            </a:rPr>
                          </m:ctrlPr>
                        </m:dPr>
                        <m:e>
                          <m:r>
                            <m:rPr>
                              <m:sty m:val="p"/>
                            </m:rPr>
                            <a:rPr lang="de-CH">
                              <a:latin typeface="Cambria Math" panose="02040503050406030204" pitchFamily="18" charset="0"/>
                              <a:ea typeface="Cambria Math" panose="02040503050406030204" pitchFamily="18" charset="0"/>
                            </a:rPr>
                            <m:t>x</m:t>
                          </m:r>
                        </m:e>
                      </m:d>
                    </m:oMath>
                  </m:oMathPara>
                </a14:m>
                <a:endParaRPr lang="en-US" dirty="0"/>
              </a:p>
            </p:txBody>
          </p:sp>
        </mc:Choice>
        <mc:Fallback xmlns="">
          <p:sp>
            <p:nvSpPr>
              <p:cNvPr id="4" name="Rectangle 3">
                <a:extLst>
                  <a:ext uri="{FF2B5EF4-FFF2-40B4-BE49-F238E27FC236}">
                    <a16:creationId xmlns:a16="http://schemas.microsoft.com/office/drawing/2014/main" id="{18E7DE0D-7286-3C4E-9E0D-807C836BCFB3}"/>
                  </a:ext>
                </a:extLst>
              </p:cNvPr>
              <p:cNvSpPr>
                <a:spLocks noRot="1" noChangeAspect="1" noMove="1" noResize="1" noEditPoints="1" noAdjustHandles="1" noChangeArrowheads="1" noChangeShapeType="1" noTextEdit="1"/>
              </p:cNvSpPr>
              <p:nvPr/>
            </p:nvSpPr>
            <p:spPr>
              <a:xfrm>
                <a:off x="2835548" y="3679051"/>
                <a:ext cx="67441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B3E01D82-466A-1546-B596-6ED7663ABA59}"/>
                  </a:ext>
                </a:extLst>
              </p:cNvPr>
              <p:cNvSpPr/>
              <p:nvPr/>
            </p:nvSpPr>
            <p:spPr>
              <a:xfrm>
                <a:off x="5166014" y="3684583"/>
                <a:ext cx="9709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e-CH" smtClean="0">
                          <a:latin typeface="Cambria Math" panose="02040503050406030204" pitchFamily="18" charset="0"/>
                          <a:ea typeface="Cambria Math" panose="02040503050406030204" pitchFamily="18" charset="0"/>
                        </a:rPr>
                        <m:t>L</m:t>
                      </m:r>
                      <m:r>
                        <m:rPr>
                          <m:sty m:val="p"/>
                        </m:rPr>
                        <a:rPr lang="de-CH" b="0" i="0" smtClean="0">
                          <a:latin typeface="Cambria Math" panose="02040503050406030204" pitchFamily="18" charset="0"/>
                          <a:ea typeface="Cambria Math" panose="02040503050406030204" pitchFamily="18" charset="0"/>
                        </a:rPr>
                        <m:t>SF</m:t>
                      </m:r>
                      <m:d>
                        <m:dPr>
                          <m:ctrlPr>
                            <a:rPr lang="de-CH" i="1">
                              <a:latin typeface="Cambria Math" panose="02040503050406030204" pitchFamily="18" charset="0"/>
                              <a:ea typeface="Cambria Math" panose="02040503050406030204" pitchFamily="18" charset="0"/>
                            </a:rPr>
                          </m:ctrlPr>
                        </m:dPr>
                        <m:e>
                          <m:r>
                            <m:rPr>
                              <m:sty m:val="p"/>
                            </m:rPr>
                            <a:rPr lang="de-CH">
                              <a:latin typeface="Cambria Math" panose="02040503050406030204" pitchFamily="18" charset="0"/>
                              <a:ea typeface="Cambria Math" panose="02040503050406030204" pitchFamily="18" charset="0"/>
                            </a:rPr>
                            <m:t>x</m:t>
                          </m:r>
                          <m:r>
                            <a:rPr lang="de-CH" b="0" i="0" smtClean="0">
                              <a:latin typeface="Cambria Math" panose="02040503050406030204" pitchFamily="18" charset="0"/>
                              <a:ea typeface="Cambria Math" panose="02040503050406030204" pitchFamily="18" charset="0"/>
                            </a:rPr>
                            <m:t>′</m:t>
                          </m:r>
                        </m:e>
                      </m:d>
                    </m:oMath>
                  </m:oMathPara>
                </a14:m>
                <a:endParaRPr lang="en-US" dirty="0"/>
              </a:p>
            </p:txBody>
          </p:sp>
        </mc:Choice>
        <mc:Fallback xmlns="">
          <p:sp>
            <p:nvSpPr>
              <p:cNvPr id="28" name="Rectangle 27">
                <a:extLst>
                  <a:ext uri="{FF2B5EF4-FFF2-40B4-BE49-F238E27FC236}">
                    <a16:creationId xmlns:a16="http://schemas.microsoft.com/office/drawing/2014/main" id="{B3E01D82-466A-1546-B596-6ED7663ABA59}"/>
                  </a:ext>
                </a:extLst>
              </p:cNvPr>
              <p:cNvSpPr>
                <a:spLocks noRot="1" noChangeAspect="1" noMove="1" noResize="1" noEditPoints="1" noAdjustHandles="1" noChangeArrowheads="1" noChangeShapeType="1" noTextEdit="1"/>
              </p:cNvSpPr>
              <p:nvPr/>
            </p:nvSpPr>
            <p:spPr>
              <a:xfrm>
                <a:off x="5166014" y="3684583"/>
                <a:ext cx="970971"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180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a:cs typeface="Calibri"/>
              </a:rPr>
              <a:t>Resolution – Spatial resolution</a:t>
            </a:r>
          </a:p>
        </p:txBody>
      </p:sp>
      <p:sp>
        <p:nvSpPr>
          <p:cNvPr id="58371" name="Text Box 3"/>
          <p:cNvSpPr txBox="1">
            <a:spLocks noChangeArrowheads="1"/>
          </p:cNvSpPr>
          <p:nvPr/>
        </p:nvSpPr>
        <p:spPr bwMode="auto">
          <a:xfrm>
            <a:off x="625475" y="1150217"/>
            <a:ext cx="6816725" cy="457200"/>
          </a:xfrm>
          <a:prstGeom prst="rect">
            <a:avLst/>
          </a:prstGeom>
          <a:noFill/>
          <a:ln w="9525">
            <a:noFill/>
            <a:miter lim="800000"/>
            <a:headEnd/>
            <a:tailEnd/>
          </a:ln>
        </p:spPr>
        <p:txBody>
          <a:bodyPr wrap="none">
            <a:spAutoFit/>
          </a:bodyPr>
          <a:lstStyle/>
          <a:p>
            <a:r>
              <a:rPr lang="en-US" sz="2400" baseline="0" dirty="0">
                <a:latin typeface="Calibri"/>
                <a:cs typeface="Calibri"/>
              </a:rPr>
              <a:t>Mapping object space onto image space (1D </a:t>
            </a:r>
            <a:r>
              <a:rPr lang="en-US" sz="2400" baseline="0" dirty="0">
                <a:latin typeface="Calibri"/>
                <a:cs typeface="Calibri"/>
                <a:sym typeface="Symbol" pitchFamily="18" charset="2"/>
              </a:rPr>
              <a:t> </a:t>
            </a:r>
            <a:r>
              <a:rPr lang="en-US" sz="2400" baseline="0" dirty="0">
                <a:latin typeface="Calibri"/>
                <a:cs typeface="Calibri"/>
              </a:rPr>
              <a:t>2D)</a:t>
            </a:r>
            <a:endParaRPr lang="en-US" sz="2400" baseline="0" dirty="0">
              <a:latin typeface="Calibri"/>
              <a:cs typeface="Calibri"/>
              <a:sym typeface="Symbol" pitchFamily="18" charset="2"/>
            </a:endParaRPr>
          </a:p>
        </p:txBody>
      </p:sp>
      <p:pic>
        <p:nvPicPr>
          <p:cNvPr id="58372" name="Picture 23"/>
          <p:cNvPicPr>
            <a:picLocks noChangeAspect="1" noChangeArrowheads="1"/>
          </p:cNvPicPr>
          <p:nvPr/>
        </p:nvPicPr>
        <p:blipFill>
          <a:blip r:embed="rId3"/>
          <a:srcRect/>
          <a:stretch>
            <a:fillRect/>
          </a:stretch>
        </p:blipFill>
        <p:spPr bwMode="auto">
          <a:xfrm>
            <a:off x="2843213" y="2492375"/>
            <a:ext cx="3651250" cy="3332163"/>
          </a:xfrm>
          <a:prstGeom prst="rect">
            <a:avLst/>
          </a:prstGeom>
          <a:noFill/>
          <a:ln w="9525">
            <a:noFill/>
            <a:miter lim="800000"/>
            <a:headEnd/>
            <a:tailEnd/>
          </a:ln>
        </p:spPr>
      </p:pic>
      <p:sp>
        <p:nvSpPr>
          <p:cNvPr id="58373" name="Text Box 25"/>
          <p:cNvSpPr txBox="1">
            <a:spLocks noChangeArrowheads="1"/>
          </p:cNvSpPr>
          <p:nvPr/>
        </p:nvSpPr>
        <p:spPr bwMode="auto">
          <a:xfrm>
            <a:off x="3276600" y="1844675"/>
            <a:ext cx="2505814" cy="461665"/>
          </a:xfrm>
          <a:prstGeom prst="rect">
            <a:avLst/>
          </a:prstGeom>
          <a:noFill/>
          <a:ln w="9525">
            <a:noFill/>
            <a:miter lim="800000"/>
            <a:headEnd/>
            <a:tailEnd/>
          </a:ln>
        </p:spPr>
        <p:txBody>
          <a:bodyPr wrap="none">
            <a:spAutoFit/>
          </a:bodyPr>
          <a:lstStyle/>
          <a:p>
            <a:r>
              <a:rPr lang="en-US" sz="2400" b="1" baseline="0" dirty="0">
                <a:solidFill>
                  <a:srgbClr val="1269B0"/>
                </a:solidFill>
                <a:latin typeface="Calibri"/>
                <a:cs typeface="Calibri"/>
              </a:rPr>
              <a:t>1D</a:t>
            </a:r>
            <a:r>
              <a:rPr lang="en-US" sz="2400" baseline="0" dirty="0">
                <a:latin typeface="Calibri"/>
                <a:cs typeface="Calibri"/>
              </a:rPr>
              <a:t>: LSF </a:t>
            </a:r>
            <a:r>
              <a:rPr lang="en-US" sz="2400" baseline="0" dirty="0">
                <a:latin typeface="Calibri"/>
                <a:cs typeface="Calibri"/>
                <a:sym typeface="Symbol" pitchFamily="18" charset="2"/>
              </a:rPr>
              <a:t> </a:t>
            </a:r>
            <a:r>
              <a:rPr lang="en-US" sz="2400" b="1" baseline="0" dirty="0">
                <a:solidFill>
                  <a:srgbClr val="1269B0"/>
                </a:solidFill>
                <a:latin typeface="Calibri"/>
                <a:cs typeface="Calibri"/>
                <a:sym typeface="Symbol" pitchFamily="18" charset="2"/>
              </a:rPr>
              <a:t>2D</a:t>
            </a:r>
            <a:r>
              <a:rPr lang="en-US" sz="2400" baseline="0" dirty="0">
                <a:latin typeface="Calibri"/>
                <a:cs typeface="Calibri"/>
                <a:sym typeface="Symbol" pitchFamily="18" charset="2"/>
              </a:rPr>
              <a:t>: PSF</a:t>
            </a:r>
          </a:p>
        </p:txBody>
      </p:sp>
      <p:sp>
        <p:nvSpPr>
          <p:cNvPr id="58374" name="Text Box 26"/>
          <p:cNvSpPr txBox="1">
            <a:spLocks noChangeArrowheads="1"/>
          </p:cNvSpPr>
          <p:nvPr/>
        </p:nvSpPr>
        <p:spPr bwMode="auto">
          <a:xfrm>
            <a:off x="2997200" y="6043613"/>
            <a:ext cx="3109913" cy="396875"/>
          </a:xfrm>
          <a:prstGeom prst="rect">
            <a:avLst/>
          </a:prstGeom>
          <a:noFill/>
          <a:ln w="9525">
            <a:noFill/>
            <a:miter lim="800000"/>
            <a:headEnd/>
            <a:tailEnd/>
          </a:ln>
        </p:spPr>
        <p:txBody>
          <a:bodyPr wrap="none">
            <a:spAutoFit/>
          </a:bodyPr>
          <a:lstStyle/>
          <a:p>
            <a:r>
              <a:rPr lang="en-US" baseline="0">
                <a:latin typeface="Calibri"/>
                <a:cs typeface="Calibri"/>
              </a:rPr>
              <a:t>PSF: Point Spread Function</a:t>
            </a:r>
            <a:endParaRPr lang="en-US" baseline="0">
              <a:latin typeface="Calibri"/>
              <a:cs typeface="Calibri"/>
              <a:sym typeface="Symbol" pitchFamily="18" charset="2"/>
            </a:endParaRPr>
          </a:p>
        </p:txBody>
      </p:sp>
      <p:sp>
        <p:nvSpPr>
          <p:cNvPr id="2" name="Slide Number Placeholder 1">
            <a:extLst>
              <a:ext uri="{FF2B5EF4-FFF2-40B4-BE49-F238E27FC236}">
                <a16:creationId xmlns:a16="http://schemas.microsoft.com/office/drawing/2014/main" id="{8BA323DA-EAD2-EF43-9B1D-F209E03C5818}"/>
              </a:ext>
            </a:extLst>
          </p:cNvPr>
          <p:cNvSpPr>
            <a:spLocks noGrp="1"/>
          </p:cNvSpPr>
          <p:nvPr>
            <p:ph type="sldNum" sz="quarter" idx="4"/>
          </p:nvPr>
        </p:nvSpPr>
        <p:spPr/>
        <p:txBody>
          <a:bodyPr/>
          <a:lstStyle/>
          <a:p>
            <a:fld id="{79594931-7310-8546-9CE2-0B8C244628BE}" type="slidenum">
              <a:rPr lang="en-US" smtClean="0"/>
              <a:pPr/>
              <a:t>42</a:t>
            </a:fld>
            <a:endParaRPr lang="en-US"/>
          </a:p>
        </p:txBody>
      </p:sp>
    </p:spTree>
    <p:extLst>
      <p:ext uri="{BB962C8B-B14F-4D97-AF65-F5344CB8AC3E}">
        <p14:creationId xmlns:p14="http://schemas.microsoft.com/office/powerpoint/2010/main" val="212977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eaLnBrk="1" hangingPunct="1"/>
            <a:r>
              <a:rPr lang="en-US">
                <a:latin typeface="Calibri"/>
                <a:cs typeface="Calibri"/>
              </a:rPr>
              <a:t>Resolution – Spatial resolution</a:t>
            </a:r>
          </a:p>
        </p:txBody>
      </p:sp>
      <p:sp>
        <p:nvSpPr>
          <p:cNvPr id="6150" name="Text Box 3"/>
          <p:cNvSpPr txBox="1">
            <a:spLocks noChangeArrowheads="1"/>
          </p:cNvSpPr>
          <p:nvPr/>
        </p:nvSpPr>
        <p:spPr bwMode="auto">
          <a:xfrm>
            <a:off x="625475" y="1195063"/>
            <a:ext cx="5199063" cy="457200"/>
          </a:xfrm>
          <a:prstGeom prst="rect">
            <a:avLst/>
          </a:prstGeom>
          <a:noFill/>
          <a:ln w="9525">
            <a:noFill/>
            <a:miter lim="800000"/>
            <a:headEnd/>
            <a:tailEnd/>
          </a:ln>
        </p:spPr>
        <p:txBody>
          <a:bodyPr wrap="none">
            <a:spAutoFit/>
          </a:bodyPr>
          <a:lstStyle/>
          <a:p>
            <a:r>
              <a:rPr lang="en-US" sz="2400" baseline="0" dirty="0">
                <a:latin typeface="Calibri"/>
                <a:cs typeface="Calibri"/>
              </a:rPr>
              <a:t>Fourier series representation of object</a:t>
            </a:r>
            <a:endParaRPr lang="en-US" sz="2400" baseline="0" dirty="0">
              <a:latin typeface="Calibri"/>
              <a:cs typeface="Calibri"/>
              <a:sym typeface="Symbol" pitchFamily="18" charset="2"/>
            </a:endParaRPr>
          </a:p>
        </p:txBody>
      </p:sp>
      <p:graphicFrame>
        <p:nvGraphicFramePr>
          <p:cNvPr id="6146" name="Object 7"/>
          <p:cNvGraphicFramePr>
            <a:graphicFrameLocks noChangeAspect="1"/>
          </p:cNvGraphicFramePr>
          <p:nvPr>
            <p:extLst/>
          </p:nvPr>
        </p:nvGraphicFramePr>
        <p:xfrm>
          <a:off x="2268538" y="1773238"/>
          <a:ext cx="4537075" cy="782637"/>
        </p:xfrm>
        <a:graphic>
          <a:graphicData uri="http://schemas.openxmlformats.org/presentationml/2006/ole">
            <mc:AlternateContent xmlns:mc="http://schemas.openxmlformats.org/markup-compatibility/2006">
              <mc:Choice xmlns:v="urn:schemas-microsoft-com:vml" Requires="v">
                <p:oleObj spid="_x0000_s29865" name="Equation" r:id="rId4" imgW="2717640" imgH="469800" progId="">
                  <p:embed/>
                </p:oleObj>
              </mc:Choice>
              <mc:Fallback>
                <p:oleObj name="Equation" r:id="rId4" imgW="2717640" imgH="469800" progId="">
                  <p:embed/>
                  <p:pic>
                    <p:nvPicPr>
                      <p:cNvPr id="6146"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1773238"/>
                        <a:ext cx="4537075" cy="782637"/>
                      </a:xfrm>
                      <a:prstGeom prst="rect">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147" name="Object 8"/>
          <p:cNvGraphicFramePr>
            <a:graphicFrameLocks noChangeAspect="1"/>
          </p:cNvGraphicFramePr>
          <p:nvPr>
            <p:extLst/>
          </p:nvPr>
        </p:nvGraphicFramePr>
        <p:xfrm>
          <a:off x="7273925" y="3060700"/>
          <a:ext cx="827088" cy="655638"/>
        </p:xfrm>
        <a:graphic>
          <a:graphicData uri="http://schemas.openxmlformats.org/presentationml/2006/ole">
            <mc:AlternateContent xmlns:mc="http://schemas.openxmlformats.org/markup-compatibility/2006">
              <mc:Choice xmlns:v="urn:schemas-microsoft-com:vml" Requires="v">
                <p:oleObj spid="_x0000_s29866" name="Equation" r:id="rId6" imgW="495000" imgH="393480" progId="">
                  <p:embed/>
                </p:oleObj>
              </mc:Choice>
              <mc:Fallback>
                <p:oleObj name="Equation" r:id="rId6" imgW="495000" imgH="393480" progId="">
                  <p:embed/>
                  <p:pic>
                    <p:nvPicPr>
                      <p:cNvPr id="6147"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3925" y="3060700"/>
                        <a:ext cx="827088" cy="655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chemeClr val="bg2"/>
                            </a:solidFill>
                            <a:miter lim="800000"/>
                            <a:headEnd/>
                            <a:tailEnd/>
                          </a14:hiddenLine>
                        </a:ext>
                      </a:extLst>
                    </p:spPr>
                  </p:pic>
                </p:oleObj>
              </mc:Fallback>
            </mc:AlternateContent>
          </a:graphicData>
        </a:graphic>
      </p:graphicFrame>
      <p:sp>
        <p:nvSpPr>
          <p:cNvPr id="6151" name="Text Box 9"/>
          <p:cNvSpPr txBox="1">
            <a:spLocks noChangeArrowheads="1"/>
          </p:cNvSpPr>
          <p:nvPr/>
        </p:nvSpPr>
        <p:spPr bwMode="auto">
          <a:xfrm>
            <a:off x="611188" y="3132138"/>
            <a:ext cx="6623050" cy="457200"/>
          </a:xfrm>
          <a:prstGeom prst="rect">
            <a:avLst/>
          </a:prstGeom>
          <a:noFill/>
          <a:ln w="9525">
            <a:noFill/>
            <a:miter lim="800000"/>
            <a:headEnd/>
            <a:tailEnd/>
          </a:ln>
        </p:spPr>
        <p:txBody>
          <a:bodyPr wrap="none">
            <a:spAutoFit/>
          </a:bodyPr>
          <a:lstStyle/>
          <a:p>
            <a:r>
              <a:rPr lang="en-US" sz="2400" baseline="0">
                <a:latin typeface="Calibri"/>
                <a:cs typeface="Calibri"/>
              </a:rPr>
              <a:t>Wave number </a:t>
            </a:r>
            <a:r>
              <a:rPr lang="en-US" b="0" baseline="0">
                <a:latin typeface="Calibri"/>
                <a:cs typeface="Calibri"/>
              </a:rPr>
              <a:t>(see:. spatial frequency = k-space in MRI)</a:t>
            </a:r>
            <a:r>
              <a:rPr lang="en-US" sz="2400" baseline="0">
                <a:latin typeface="Calibri"/>
                <a:cs typeface="Calibri"/>
              </a:rPr>
              <a:t>:</a:t>
            </a:r>
            <a:endParaRPr lang="en-US" sz="2400" baseline="0">
              <a:latin typeface="Calibri"/>
              <a:cs typeface="Calibri"/>
              <a:sym typeface="Symbol" pitchFamily="18" charset="2"/>
            </a:endParaRPr>
          </a:p>
        </p:txBody>
      </p:sp>
      <p:sp>
        <p:nvSpPr>
          <p:cNvPr id="6152" name="Text Box 10"/>
          <p:cNvSpPr txBox="1">
            <a:spLocks noChangeArrowheads="1"/>
          </p:cNvSpPr>
          <p:nvPr/>
        </p:nvSpPr>
        <p:spPr bwMode="auto">
          <a:xfrm>
            <a:off x="611188" y="4365625"/>
            <a:ext cx="7308850" cy="457200"/>
          </a:xfrm>
          <a:prstGeom prst="rect">
            <a:avLst/>
          </a:prstGeom>
          <a:noFill/>
          <a:ln w="9525">
            <a:noFill/>
            <a:miter lim="800000"/>
            <a:headEnd/>
            <a:tailEnd/>
          </a:ln>
        </p:spPr>
        <p:txBody>
          <a:bodyPr wrap="none">
            <a:spAutoFit/>
          </a:bodyPr>
          <a:lstStyle/>
          <a:p>
            <a:r>
              <a:rPr lang="en-US" sz="2400" baseline="0">
                <a:latin typeface="Calibri"/>
                <a:cs typeface="Calibri"/>
              </a:rPr>
              <a:t>Mapping Fourier representation of object onto image:</a:t>
            </a:r>
            <a:endParaRPr lang="en-US" b="0" baseline="0">
              <a:latin typeface="Calibri"/>
              <a:cs typeface="Calibri"/>
              <a:sym typeface="Symbol" pitchFamily="18" charset="2"/>
            </a:endParaRPr>
          </a:p>
        </p:txBody>
      </p:sp>
      <p:graphicFrame>
        <p:nvGraphicFramePr>
          <p:cNvPr id="6148" name="Object 11"/>
          <p:cNvGraphicFramePr>
            <a:graphicFrameLocks noChangeAspect="1"/>
          </p:cNvGraphicFramePr>
          <p:nvPr>
            <p:extLst/>
          </p:nvPr>
        </p:nvGraphicFramePr>
        <p:xfrm>
          <a:off x="592138" y="4949825"/>
          <a:ext cx="7989887" cy="784225"/>
        </p:xfrm>
        <a:graphic>
          <a:graphicData uri="http://schemas.openxmlformats.org/presentationml/2006/ole">
            <mc:AlternateContent xmlns:mc="http://schemas.openxmlformats.org/markup-compatibility/2006">
              <mc:Choice xmlns:v="urn:schemas-microsoft-com:vml" Requires="v">
                <p:oleObj spid="_x0000_s29867" name="Equation" r:id="rId8" imgW="4787640" imgH="469800" progId="">
                  <p:embed/>
                </p:oleObj>
              </mc:Choice>
              <mc:Fallback>
                <p:oleObj name="Equation" r:id="rId8" imgW="4787640" imgH="469800" progId="">
                  <p:embed/>
                  <p:pic>
                    <p:nvPicPr>
                      <p:cNvPr id="6148"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138" y="4949825"/>
                        <a:ext cx="7989887" cy="784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chemeClr val="bg2"/>
                            </a:solidFill>
                            <a:miter lim="800000"/>
                            <a:headEnd/>
                            <a:tailEnd/>
                          </a14:hiddenLine>
                        </a:ext>
                      </a:extLst>
                    </p:spPr>
                  </p:pic>
                </p:oleObj>
              </mc:Fallback>
            </mc:AlternateContent>
          </a:graphicData>
        </a:graphic>
      </p:graphicFrame>
      <p:sp>
        <p:nvSpPr>
          <p:cNvPr id="2" name="Action Button: Information 1">
            <a:hlinkClick r:id="rId10" highlightClick="1"/>
          </p:cNvPr>
          <p:cNvSpPr/>
          <p:nvPr/>
        </p:nvSpPr>
        <p:spPr bwMode="auto">
          <a:xfrm>
            <a:off x="294188" y="6202046"/>
            <a:ext cx="432048" cy="432048"/>
          </a:xfrm>
          <a:prstGeom prst="actionButtonInformation">
            <a:avLst/>
          </a:prstGeom>
          <a:solidFill>
            <a:srgbClr val="BFBFB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3" name="Slide Number Placeholder 2">
            <a:extLst>
              <a:ext uri="{FF2B5EF4-FFF2-40B4-BE49-F238E27FC236}">
                <a16:creationId xmlns:a16="http://schemas.microsoft.com/office/drawing/2014/main" id="{A66579D1-2273-7A4F-963F-CB32C5A664BA}"/>
              </a:ext>
            </a:extLst>
          </p:cNvPr>
          <p:cNvSpPr>
            <a:spLocks noGrp="1"/>
          </p:cNvSpPr>
          <p:nvPr>
            <p:ph type="sldNum" sz="quarter" idx="4"/>
          </p:nvPr>
        </p:nvSpPr>
        <p:spPr/>
        <p:txBody>
          <a:bodyPr/>
          <a:lstStyle/>
          <a:p>
            <a:fld id="{79594931-7310-8546-9CE2-0B8C244628BE}" type="slidenum">
              <a:rPr lang="en-US" smtClean="0"/>
              <a:pPr/>
              <a:t>43</a:t>
            </a:fld>
            <a:endParaRPr lang="en-US"/>
          </a:p>
        </p:txBody>
      </p:sp>
    </p:spTree>
    <p:extLst>
      <p:ext uri="{BB962C8B-B14F-4D97-AF65-F5344CB8AC3E}">
        <p14:creationId xmlns:p14="http://schemas.microsoft.com/office/powerpoint/2010/main" val="205530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Freeform 14"/>
          <p:cNvSpPr>
            <a:spLocks/>
          </p:cNvSpPr>
          <p:nvPr/>
        </p:nvSpPr>
        <p:spPr bwMode="auto">
          <a:xfrm>
            <a:off x="3995738" y="2854325"/>
            <a:ext cx="3375025" cy="574675"/>
          </a:xfrm>
          <a:custGeom>
            <a:avLst/>
            <a:gdLst>
              <a:gd name="T0" fmla="*/ 2147483647 w 2126"/>
              <a:gd name="T1" fmla="*/ 0 h 362"/>
              <a:gd name="T2" fmla="*/ 2147483647 w 2126"/>
              <a:gd name="T3" fmla="*/ 2147483647 h 362"/>
              <a:gd name="T4" fmla="*/ 2147483647 w 2126"/>
              <a:gd name="T5" fmla="*/ 2147483647 h 362"/>
              <a:gd name="T6" fmla="*/ 2147483647 w 2126"/>
              <a:gd name="T7" fmla="*/ 2147483647 h 362"/>
              <a:gd name="T8" fmla="*/ 0 60000 65536"/>
              <a:gd name="T9" fmla="*/ 0 60000 65536"/>
              <a:gd name="T10" fmla="*/ 0 60000 65536"/>
              <a:gd name="T11" fmla="*/ 0 60000 65536"/>
              <a:gd name="T12" fmla="*/ 0 w 2126"/>
              <a:gd name="T13" fmla="*/ 0 h 362"/>
              <a:gd name="T14" fmla="*/ 2126 w 2126"/>
              <a:gd name="T15" fmla="*/ 362 h 362"/>
            </a:gdLst>
            <a:ahLst/>
            <a:cxnLst>
              <a:cxn ang="T8">
                <a:pos x="T0" y="T1"/>
              </a:cxn>
              <a:cxn ang="T9">
                <a:pos x="T2" y="T3"/>
              </a:cxn>
              <a:cxn ang="T10">
                <a:pos x="T4" y="T5"/>
              </a:cxn>
              <a:cxn ang="T11">
                <a:pos x="T6" y="T7"/>
              </a:cxn>
            </a:cxnLst>
            <a:rect l="T12" t="T13" r="T14" b="T15"/>
            <a:pathLst>
              <a:path w="2126" h="362">
                <a:moveTo>
                  <a:pt x="1861" y="0"/>
                </a:moveTo>
                <a:cubicBezTo>
                  <a:pt x="1993" y="73"/>
                  <a:pt x="2126" y="146"/>
                  <a:pt x="1861" y="181"/>
                </a:cubicBezTo>
                <a:cubicBezTo>
                  <a:pt x="1596" y="217"/>
                  <a:pt x="546" y="182"/>
                  <a:pt x="273" y="212"/>
                </a:cubicBezTo>
                <a:cubicBezTo>
                  <a:pt x="0" y="242"/>
                  <a:pt x="234" y="331"/>
                  <a:pt x="224" y="362"/>
                </a:cubicBezTo>
              </a:path>
            </a:pathLst>
          </a:custGeom>
          <a:noFill/>
          <a:ln w="38100">
            <a:solidFill>
              <a:srgbClr val="1269B0"/>
            </a:solidFill>
            <a:round/>
            <a:headEnd/>
            <a:tailEnd type="triangle" w="med" len="med"/>
          </a:ln>
        </p:spPr>
        <p:txBody>
          <a:bodyPr/>
          <a:lstStyle/>
          <a:p>
            <a:endParaRPr lang="en-US">
              <a:latin typeface="Calibri"/>
              <a:cs typeface="Calibri"/>
            </a:endParaRPr>
          </a:p>
        </p:txBody>
      </p:sp>
      <p:sp>
        <p:nvSpPr>
          <p:cNvPr id="7174" name="Rectangle 2"/>
          <p:cNvSpPr>
            <a:spLocks noGrp="1" noChangeArrowheads="1"/>
          </p:cNvSpPr>
          <p:nvPr>
            <p:ph type="title"/>
          </p:nvPr>
        </p:nvSpPr>
        <p:spPr/>
        <p:txBody>
          <a:bodyPr/>
          <a:lstStyle/>
          <a:p>
            <a:pPr eaLnBrk="1" hangingPunct="1"/>
            <a:r>
              <a:rPr lang="en-US">
                <a:latin typeface="Calibri"/>
                <a:cs typeface="Calibri"/>
              </a:rPr>
              <a:t>Resolution – Spatial resolution</a:t>
            </a:r>
          </a:p>
        </p:txBody>
      </p:sp>
      <p:sp>
        <p:nvSpPr>
          <p:cNvPr id="7175" name="Text Box 7"/>
          <p:cNvSpPr txBox="1">
            <a:spLocks noChangeArrowheads="1"/>
          </p:cNvSpPr>
          <p:nvPr/>
        </p:nvSpPr>
        <p:spPr bwMode="auto">
          <a:xfrm>
            <a:off x="611188" y="1154584"/>
            <a:ext cx="7308850" cy="457200"/>
          </a:xfrm>
          <a:prstGeom prst="rect">
            <a:avLst/>
          </a:prstGeom>
          <a:noFill/>
          <a:ln w="9525">
            <a:noFill/>
            <a:miter lim="800000"/>
            <a:headEnd/>
            <a:tailEnd/>
          </a:ln>
        </p:spPr>
        <p:txBody>
          <a:bodyPr wrap="none">
            <a:spAutoFit/>
          </a:bodyPr>
          <a:lstStyle/>
          <a:p>
            <a:r>
              <a:rPr lang="en-US" sz="2400" baseline="0" dirty="0">
                <a:latin typeface="Calibri"/>
                <a:cs typeface="Calibri"/>
              </a:rPr>
              <a:t>Mapping Fourier representation of object onto image:</a:t>
            </a:r>
            <a:endParaRPr lang="en-US" b="0" baseline="0" dirty="0">
              <a:latin typeface="Calibri"/>
              <a:cs typeface="Calibri"/>
              <a:sym typeface="Symbol" pitchFamily="18" charset="2"/>
            </a:endParaRPr>
          </a:p>
        </p:txBody>
      </p:sp>
      <p:graphicFrame>
        <p:nvGraphicFramePr>
          <p:cNvPr id="7170" name="Object 8"/>
          <p:cNvGraphicFramePr>
            <a:graphicFrameLocks noChangeAspect="1"/>
          </p:cNvGraphicFramePr>
          <p:nvPr>
            <p:extLst/>
          </p:nvPr>
        </p:nvGraphicFramePr>
        <p:xfrm>
          <a:off x="592138" y="1852613"/>
          <a:ext cx="7989887" cy="784225"/>
        </p:xfrm>
        <a:graphic>
          <a:graphicData uri="http://schemas.openxmlformats.org/presentationml/2006/ole">
            <mc:AlternateContent xmlns:mc="http://schemas.openxmlformats.org/markup-compatibility/2006">
              <mc:Choice xmlns:v="urn:schemas-microsoft-com:vml" Requires="v">
                <p:oleObj spid="_x0000_s30892" name="Equation" r:id="rId4" imgW="4787640" imgH="469800" progId="">
                  <p:embed/>
                </p:oleObj>
              </mc:Choice>
              <mc:Fallback>
                <p:oleObj name="Equation" r:id="rId4" imgW="4787640" imgH="469800" progId="">
                  <p:embed/>
                  <p:pic>
                    <p:nvPicPr>
                      <p:cNvPr id="717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38" y="1852613"/>
                        <a:ext cx="7989887" cy="784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chemeClr val="bg2"/>
                            </a:solidFill>
                            <a:miter lim="800000"/>
                            <a:headEnd/>
                            <a:tailEnd/>
                          </a14:hiddenLine>
                        </a:ext>
                      </a:extLst>
                    </p:spPr>
                  </p:pic>
                </p:oleObj>
              </mc:Fallback>
            </mc:AlternateContent>
          </a:graphicData>
        </a:graphic>
      </p:graphicFrame>
      <p:sp>
        <p:nvSpPr>
          <p:cNvPr id="7176" name="Oval 9"/>
          <p:cNvSpPr>
            <a:spLocks noChangeArrowheads="1"/>
          </p:cNvSpPr>
          <p:nvPr/>
        </p:nvSpPr>
        <p:spPr bwMode="auto">
          <a:xfrm>
            <a:off x="1476375" y="1627188"/>
            <a:ext cx="2951163" cy="1296987"/>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690186" name="Text Box 10"/>
          <p:cNvSpPr txBox="1">
            <a:spLocks noChangeArrowheads="1"/>
          </p:cNvSpPr>
          <p:nvPr/>
        </p:nvSpPr>
        <p:spPr bwMode="auto">
          <a:xfrm>
            <a:off x="2195513" y="2708275"/>
            <a:ext cx="1512887" cy="336550"/>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1" u="sng" baseline="0" dirty="0">
                <a:solidFill>
                  <a:srgbClr val="1269B0"/>
                </a:solidFill>
                <a:latin typeface="Calibri"/>
                <a:cs typeface="Calibri"/>
              </a:rPr>
              <a:t>Object space</a:t>
            </a:r>
          </a:p>
        </p:txBody>
      </p:sp>
      <p:sp>
        <p:nvSpPr>
          <p:cNvPr id="7178" name="Oval 11"/>
          <p:cNvSpPr>
            <a:spLocks noChangeArrowheads="1"/>
          </p:cNvSpPr>
          <p:nvPr/>
        </p:nvSpPr>
        <p:spPr bwMode="auto">
          <a:xfrm>
            <a:off x="5653088" y="1627188"/>
            <a:ext cx="2951162" cy="1296987"/>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690188" name="Text Box 12"/>
          <p:cNvSpPr txBox="1">
            <a:spLocks noChangeArrowheads="1"/>
          </p:cNvSpPr>
          <p:nvPr/>
        </p:nvSpPr>
        <p:spPr bwMode="auto">
          <a:xfrm>
            <a:off x="6372225" y="2708275"/>
            <a:ext cx="1512888" cy="336550"/>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1" u="sng" baseline="0">
                <a:solidFill>
                  <a:srgbClr val="1269B0"/>
                </a:solidFill>
                <a:latin typeface="Calibri"/>
                <a:cs typeface="Calibri"/>
              </a:rPr>
              <a:t>Image space</a:t>
            </a:r>
          </a:p>
        </p:txBody>
      </p:sp>
      <p:graphicFrame>
        <p:nvGraphicFramePr>
          <p:cNvPr id="7171" name="Object 13"/>
          <p:cNvGraphicFramePr>
            <a:graphicFrameLocks noChangeAspect="1"/>
          </p:cNvGraphicFramePr>
          <p:nvPr>
            <p:extLst/>
          </p:nvPr>
        </p:nvGraphicFramePr>
        <p:xfrm>
          <a:off x="1979613" y="3575050"/>
          <a:ext cx="5113337" cy="663575"/>
        </p:xfrm>
        <a:graphic>
          <a:graphicData uri="http://schemas.openxmlformats.org/presentationml/2006/ole">
            <mc:AlternateContent xmlns:mc="http://schemas.openxmlformats.org/markup-compatibility/2006">
              <mc:Choice xmlns:v="urn:schemas-microsoft-com:vml" Requires="v">
                <p:oleObj spid="_x0000_s30893" name="Equation" r:id="rId6" imgW="1955520" imgH="253800" progId="">
                  <p:embed/>
                </p:oleObj>
              </mc:Choice>
              <mc:Fallback>
                <p:oleObj name="Equation" r:id="rId6" imgW="1955520" imgH="253800" progId="">
                  <p:embed/>
                  <p:pic>
                    <p:nvPicPr>
                      <p:cNvPr id="7171"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3575050"/>
                        <a:ext cx="5113337" cy="663575"/>
                      </a:xfrm>
                      <a:prstGeom prst="rect">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180" name="AutoShape 16"/>
          <p:cNvSpPr>
            <a:spLocks noChangeArrowheads="1"/>
          </p:cNvSpPr>
          <p:nvPr/>
        </p:nvSpPr>
        <p:spPr bwMode="auto">
          <a:xfrm>
            <a:off x="4356100" y="4365625"/>
            <a:ext cx="431800" cy="431800"/>
          </a:xfrm>
          <a:prstGeom prst="downArrow">
            <a:avLst>
              <a:gd name="adj1" fmla="val 50000"/>
              <a:gd name="adj2" fmla="val 25000"/>
            </a:avLst>
          </a:prstGeom>
          <a:solidFill>
            <a:schemeClr val="accent2"/>
          </a:solidFill>
          <a:ln w="9525">
            <a:solidFill>
              <a:srgbClr val="1269B0"/>
            </a:solidFill>
            <a:miter lim="800000"/>
            <a:headEnd/>
            <a:tailEnd/>
          </a:ln>
        </p:spPr>
        <p:txBody>
          <a:bodyPr vert="eaVert" wrap="none" anchor="ctr"/>
          <a:lstStyle/>
          <a:p>
            <a:endParaRPr lang="en-US">
              <a:latin typeface="Calibri"/>
              <a:cs typeface="Calibri"/>
            </a:endParaRPr>
          </a:p>
        </p:txBody>
      </p:sp>
      <p:sp>
        <p:nvSpPr>
          <p:cNvPr id="7181" name="Text Box 17"/>
          <p:cNvSpPr txBox="1">
            <a:spLocks noChangeArrowheads="1"/>
          </p:cNvSpPr>
          <p:nvPr/>
        </p:nvSpPr>
        <p:spPr bwMode="auto">
          <a:xfrm>
            <a:off x="2220913" y="5084763"/>
            <a:ext cx="5138396" cy="461665"/>
          </a:xfrm>
          <a:prstGeom prst="rect">
            <a:avLst/>
          </a:prstGeom>
          <a:noFill/>
          <a:ln w="9525">
            <a:noFill/>
            <a:miter lim="800000"/>
            <a:headEnd/>
            <a:tailEnd/>
          </a:ln>
        </p:spPr>
        <p:txBody>
          <a:bodyPr wrap="none">
            <a:spAutoFit/>
          </a:bodyPr>
          <a:lstStyle/>
          <a:p>
            <a:r>
              <a:rPr lang="en-US" sz="2400" baseline="0" dirty="0">
                <a:latin typeface="Calibri"/>
                <a:cs typeface="Calibri"/>
              </a:rPr>
              <a:t>“MTF: Modulation Transfer Function”</a:t>
            </a:r>
            <a:endParaRPr lang="en-US" b="0" baseline="0" dirty="0">
              <a:latin typeface="Calibri"/>
              <a:cs typeface="Calibri"/>
              <a:sym typeface="Symbol" pitchFamily="18" charset="2"/>
            </a:endParaRPr>
          </a:p>
        </p:txBody>
      </p:sp>
      <p:graphicFrame>
        <p:nvGraphicFramePr>
          <p:cNvPr id="7172" name="Object 18"/>
          <p:cNvGraphicFramePr>
            <a:graphicFrameLocks noChangeAspect="1"/>
          </p:cNvGraphicFramePr>
          <p:nvPr>
            <p:extLst/>
          </p:nvPr>
        </p:nvGraphicFramePr>
        <p:xfrm>
          <a:off x="2908300" y="5883275"/>
          <a:ext cx="3327400" cy="338138"/>
        </p:xfrm>
        <a:graphic>
          <a:graphicData uri="http://schemas.openxmlformats.org/presentationml/2006/ole">
            <mc:AlternateContent xmlns:mc="http://schemas.openxmlformats.org/markup-compatibility/2006">
              <mc:Choice xmlns:v="urn:schemas-microsoft-com:vml" Requires="v">
                <p:oleObj spid="_x0000_s30894" name="Equation" r:id="rId8" imgW="1993680" imgH="203040" progId="">
                  <p:embed/>
                </p:oleObj>
              </mc:Choice>
              <mc:Fallback>
                <p:oleObj name="Equation" r:id="rId8" imgW="1993680" imgH="203040" progId="">
                  <p:embed/>
                  <p:pic>
                    <p:nvPicPr>
                      <p:cNvPr id="7172"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8300" y="5883275"/>
                        <a:ext cx="3327400" cy="338138"/>
                      </a:xfrm>
                      <a:prstGeom prst="rect">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182" name="Line 20"/>
          <p:cNvSpPr>
            <a:spLocks noChangeShapeType="1"/>
          </p:cNvSpPr>
          <p:nvPr/>
        </p:nvSpPr>
        <p:spPr bwMode="auto">
          <a:xfrm>
            <a:off x="4284663" y="4149725"/>
            <a:ext cx="792162" cy="0"/>
          </a:xfrm>
          <a:prstGeom prst="line">
            <a:avLst/>
          </a:prstGeom>
          <a:noFill/>
          <a:ln w="38100" cap="rnd">
            <a:solidFill>
              <a:srgbClr val="1269B0"/>
            </a:solidFill>
            <a:prstDash val="sysDot"/>
            <a:round/>
            <a:headEnd/>
            <a:tailEnd/>
          </a:ln>
        </p:spPr>
        <p:txBody>
          <a:bodyPr/>
          <a:lstStyle/>
          <a:p>
            <a:endParaRPr lang="en-US">
              <a:latin typeface="Calibri"/>
              <a:cs typeface="Calibri"/>
            </a:endParaRPr>
          </a:p>
        </p:txBody>
      </p:sp>
      <p:sp>
        <p:nvSpPr>
          <p:cNvPr id="2" name="Slide Number Placeholder 1">
            <a:extLst>
              <a:ext uri="{FF2B5EF4-FFF2-40B4-BE49-F238E27FC236}">
                <a16:creationId xmlns:a16="http://schemas.microsoft.com/office/drawing/2014/main" id="{FE98BA2B-D407-A541-B8AD-F526D08F1689}"/>
              </a:ext>
            </a:extLst>
          </p:cNvPr>
          <p:cNvSpPr>
            <a:spLocks noGrp="1"/>
          </p:cNvSpPr>
          <p:nvPr>
            <p:ph type="sldNum" sz="quarter" idx="4"/>
          </p:nvPr>
        </p:nvSpPr>
        <p:spPr/>
        <p:txBody>
          <a:bodyPr/>
          <a:lstStyle/>
          <a:p>
            <a:fld id="{79594931-7310-8546-9CE2-0B8C244628BE}" type="slidenum">
              <a:rPr lang="en-US" smtClean="0"/>
              <a:pPr/>
              <a:t>44</a:t>
            </a:fld>
            <a:endParaRPr lang="en-US"/>
          </a:p>
        </p:txBody>
      </p:sp>
      <p:sp>
        <p:nvSpPr>
          <p:cNvPr id="17" name="AutoShape 19">
            <a:hlinkClick r:id="rId10" action="ppaction://hlinksldjump" highlightClick="1"/>
            <a:extLst>
              <a:ext uri="{FF2B5EF4-FFF2-40B4-BE49-F238E27FC236}">
                <a16:creationId xmlns:a16="http://schemas.microsoft.com/office/drawing/2014/main" id="{3767F3E3-BDBD-0241-9432-3F4FC76782F8}"/>
              </a:ext>
            </a:extLst>
          </p:cNvPr>
          <p:cNvSpPr>
            <a:spLocks noChangeArrowheads="1"/>
          </p:cNvSpPr>
          <p:nvPr/>
        </p:nvSpPr>
        <p:spPr bwMode="auto">
          <a:xfrm>
            <a:off x="251520" y="6309320"/>
            <a:ext cx="328802" cy="328802"/>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132421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13"/>
          <p:cNvGrpSpPr>
            <a:grpSpLocks/>
          </p:cNvGrpSpPr>
          <p:nvPr/>
        </p:nvGrpSpPr>
        <p:grpSpPr bwMode="auto">
          <a:xfrm>
            <a:off x="611188" y="1236663"/>
            <a:ext cx="5867400" cy="4383087"/>
            <a:chOff x="240" y="1104"/>
            <a:chExt cx="3696" cy="2761"/>
          </a:xfrm>
        </p:grpSpPr>
        <p:grpSp>
          <p:nvGrpSpPr>
            <p:cNvPr id="59401" name="Group 14"/>
            <p:cNvGrpSpPr>
              <a:grpSpLocks/>
            </p:cNvGrpSpPr>
            <p:nvPr/>
          </p:nvGrpSpPr>
          <p:grpSpPr bwMode="auto">
            <a:xfrm>
              <a:off x="240" y="1104"/>
              <a:ext cx="3696" cy="2761"/>
              <a:chOff x="240" y="1104"/>
              <a:chExt cx="3696" cy="2761"/>
            </a:xfrm>
          </p:grpSpPr>
          <p:pic>
            <p:nvPicPr>
              <p:cNvPr id="59405" name="Picture 15" descr="MTF"/>
              <p:cNvPicPr>
                <a:picLocks noChangeAspect="1" noChangeArrowheads="1"/>
              </p:cNvPicPr>
              <p:nvPr/>
            </p:nvPicPr>
            <p:blipFill>
              <a:blip r:embed="rId3"/>
              <a:srcRect/>
              <a:stretch>
                <a:fillRect/>
              </a:stretch>
            </p:blipFill>
            <p:spPr bwMode="auto">
              <a:xfrm>
                <a:off x="240" y="1104"/>
                <a:ext cx="3696" cy="2761"/>
              </a:xfrm>
              <a:prstGeom prst="rect">
                <a:avLst/>
              </a:prstGeom>
              <a:noFill/>
              <a:ln w="25400">
                <a:solidFill>
                  <a:schemeClr val="bg2"/>
                </a:solidFill>
                <a:miter lim="800000"/>
                <a:headEnd/>
                <a:tailEnd/>
              </a:ln>
            </p:spPr>
          </p:pic>
          <p:sp>
            <p:nvSpPr>
              <p:cNvPr id="59406" name="Rectangle 16"/>
              <p:cNvSpPr>
                <a:spLocks noChangeArrowheads="1"/>
              </p:cNvSpPr>
              <p:nvPr/>
            </p:nvSpPr>
            <p:spPr bwMode="auto">
              <a:xfrm>
                <a:off x="864" y="2256"/>
                <a:ext cx="1056" cy="720"/>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59407" name="Rectangle 17"/>
              <p:cNvSpPr>
                <a:spLocks noChangeArrowheads="1"/>
              </p:cNvSpPr>
              <p:nvPr/>
            </p:nvSpPr>
            <p:spPr bwMode="auto">
              <a:xfrm>
                <a:off x="1872" y="2448"/>
                <a:ext cx="240" cy="528"/>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59408" name="Oval 18"/>
              <p:cNvSpPr>
                <a:spLocks noChangeArrowheads="1"/>
              </p:cNvSpPr>
              <p:nvPr/>
            </p:nvSpPr>
            <p:spPr bwMode="auto">
              <a:xfrm>
                <a:off x="2064" y="2448"/>
                <a:ext cx="96" cy="144"/>
              </a:xfrm>
              <a:prstGeom prst="ellipse">
                <a:avLst/>
              </a:prstGeom>
              <a:solidFill>
                <a:schemeClr val="bg1"/>
              </a:solidFill>
              <a:ln w="9525">
                <a:noFill/>
                <a:round/>
                <a:headEnd/>
                <a:tailEnd/>
              </a:ln>
            </p:spPr>
            <p:txBody>
              <a:bodyPr wrap="none" anchor="ctr"/>
              <a:lstStyle/>
              <a:p>
                <a:endParaRPr lang="en-US">
                  <a:latin typeface="Calibri"/>
                  <a:cs typeface="Calibri"/>
                </a:endParaRPr>
              </a:p>
            </p:txBody>
          </p:sp>
          <p:sp>
            <p:nvSpPr>
              <p:cNvPr id="59409" name="Oval 19"/>
              <p:cNvSpPr>
                <a:spLocks noChangeArrowheads="1"/>
              </p:cNvSpPr>
              <p:nvPr/>
            </p:nvSpPr>
            <p:spPr bwMode="auto">
              <a:xfrm>
                <a:off x="1872" y="2352"/>
                <a:ext cx="96" cy="144"/>
              </a:xfrm>
              <a:prstGeom prst="ellipse">
                <a:avLst/>
              </a:prstGeom>
              <a:solidFill>
                <a:schemeClr val="bg1"/>
              </a:solidFill>
              <a:ln w="9525">
                <a:noFill/>
                <a:round/>
                <a:headEnd/>
                <a:tailEnd/>
              </a:ln>
            </p:spPr>
            <p:txBody>
              <a:bodyPr wrap="none" anchor="ctr"/>
              <a:lstStyle/>
              <a:p>
                <a:endParaRPr lang="en-US">
                  <a:latin typeface="Calibri"/>
                  <a:cs typeface="Calibri"/>
                </a:endParaRPr>
              </a:p>
            </p:txBody>
          </p:sp>
        </p:grpSp>
        <p:sp>
          <p:nvSpPr>
            <p:cNvPr id="59402" name="Text Box 20"/>
            <p:cNvSpPr txBox="1">
              <a:spLocks noChangeArrowheads="1"/>
            </p:cNvSpPr>
            <p:nvPr/>
          </p:nvSpPr>
          <p:spPr bwMode="auto">
            <a:xfrm>
              <a:off x="1776" y="2241"/>
              <a:ext cx="303" cy="729"/>
            </a:xfrm>
            <a:prstGeom prst="rect">
              <a:avLst/>
            </a:prstGeom>
            <a:noFill/>
            <a:ln w="9525">
              <a:noFill/>
              <a:miter lim="800000"/>
              <a:headEnd/>
              <a:tailEnd/>
            </a:ln>
          </p:spPr>
          <p:txBody>
            <a:bodyPr wrap="none">
              <a:spAutoFit/>
            </a:bodyPr>
            <a:lstStyle/>
            <a:p>
              <a:pPr eaLnBrk="0" hangingPunct="0"/>
              <a:r>
                <a:rPr lang="de-CH" sz="1000" baseline="0">
                  <a:solidFill>
                    <a:schemeClr val="tx1"/>
                  </a:solidFill>
                  <a:latin typeface="Calibri"/>
                  <a:cs typeface="Calibri"/>
                </a:rPr>
                <a:t>1</a:t>
              </a:r>
            </a:p>
            <a:p>
              <a:pPr eaLnBrk="0" hangingPunct="0"/>
              <a:r>
                <a:rPr lang="de-CH" sz="1000" baseline="0">
                  <a:solidFill>
                    <a:schemeClr val="tx1"/>
                  </a:solidFill>
                  <a:latin typeface="Calibri"/>
                  <a:cs typeface="Calibri"/>
                </a:rPr>
                <a:t>2</a:t>
              </a:r>
            </a:p>
            <a:p>
              <a:pPr eaLnBrk="0" hangingPunct="0"/>
              <a:endParaRPr lang="de-CH" sz="1000" baseline="0">
                <a:solidFill>
                  <a:schemeClr val="tx1"/>
                </a:solidFill>
                <a:latin typeface="Calibri"/>
                <a:cs typeface="Calibri"/>
              </a:endParaRPr>
            </a:p>
            <a:p>
              <a:pPr eaLnBrk="0" hangingPunct="0"/>
              <a:r>
                <a:rPr lang="de-CH" sz="1000" baseline="0">
                  <a:solidFill>
                    <a:schemeClr val="tx1"/>
                  </a:solidFill>
                  <a:latin typeface="Calibri"/>
                  <a:cs typeface="Calibri"/>
                </a:rPr>
                <a:t>        3</a:t>
              </a:r>
            </a:p>
            <a:p>
              <a:pPr eaLnBrk="0" hangingPunct="0">
                <a:lnSpc>
                  <a:spcPct val="150000"/>
                </a:lnSpc>
              </a:pPr>
              <a:r>
                <a:rPr lang="de-CH" sz="1000" baseline="0">
                  <a:solidFill>
                    <a:schemeClr val="tx1"/>
                  </a:solidFill>
                  <a:latin typeface="Calibri"/>
                  <a:cs typeface="Calibri"/>
                </a:rPr>
                <a:t>        4</a:t>
              </a:r>
            </a:p>
            <a:p>
              <a:pPr eaLnBrk="0" hangingPunct="0">
                <a:lnSpc>
                  <a:spcPct val="150000"/>
                </a:lnSpc>
              </a:pPr>
              <a:r>
                <a:rPr lang="de-CH" sz="1000" baseline="0">
                  <a:solidFill>
                    <a:schemeClr val="tx1"/>
                  </a:solidFill>
                  <a:latin typeface="Calibri"/>
                  <a:cs typeface="Calibri"/>
                </a:rPr>
                <a:t>        5</a:t>
              </a:r>
              <a:endParaRPr lang="en-US" sz="1000" baseline="0">
                <a:solidFill>
                  <a:schemeClr val="tx1"/>
                </a:solidFill>
                <a:latin typeface="Calibri"/>
                <a:cs typeface="Calibri"/>
              </a:endParaRPr>
            </a:p>
          </p:txBody>
        </p:sp>
        <p:sp>
          <p:nvSpPr>
            <p:cNvPr id="59403" name="Text Box 21"/>
            <p:cNvSpPr txBox="1">
              <a:spLocks noChangeArrowheads="1"/>
            </p:cNvSpPr>
            <p:nvPr/>
          </p:nvSpPr>
          <p:spPr bwMode="auto">
            <a:xfrm>
              <a:off x="1152" y="2404"/>
              <a:ext cx="431" cy="407"/>
            </a:xfrm>
            <a:prstGeom prst="rect">
              <a:avLst/>
            </a:prstGeom>
            <a:noFill/>
            <a:ln w="9525">
              <a:noFill/>
              <a:miter lim="800000"/>
              <a:headEnd/>
              <a:tailEnd/>
            </a:ln>
          </p:spPr>
          <p:txBody>
            <a:bodyPr wrap="none">
              <a:spAutoFit/>
            </a:bodyPr>
            <a:lstStyle/>
            <a:p>
              <a:pPr algn="ctr" eaLnBrk="0" hangingPunct="0"/>
              <a:r>
                <a:rPr lang="de-CH" sz="1400" b="0" baseline="0" dirty="0">
                  <a:solidFill>
                    <a:schemeClr val="tx1"/>
                  </a:solidFill>
                  <a:latin typeface="Calibri"/>
                  <a:cs typeface="Calibri"/>
                </a:rPr>
                <a:t>MTF in</a:t>
              </a:r>
            </a:p>
            <a:p>
              <a:pPr algn="ctr" eaLnBrk="0" hangingPunct="0"/>
              <a:r>
                <a:rPr lang="de-CH" sz="800" b="0" baseline="0" dirty="0">
                  <a:solidFill>
                    <a:schemeClr val="tx1"/>
                  </a:solidFill>
                  <a:latin typeface="Calibri"/>
                  <a:cs typeface="Calibri"/>
                </a:rPr>
                <a:t> </a:t>
              </a:r>
            </a:p>
            <a:p>
              <a:pPr algn="ctr" eaLnBrk="0" hangingPunct="0"/>
              <a:r>
                <a:rPr lang="de-CH" sz="1400" b="0" baseline="0" dirty="0" err="1">
                  <a:solidFill>
                    <a:schemeClr val="tx1"/>
                  </a:solidFill>
                  <a:latin typeface="Calibri"/>
                  <a:cs typeface="Calibri"/>
                </a:rPr>
                <a:t>lp</a:t>
              </a:r>
              <a:r>
                <a:rPr lang="de-CH" sz="1400" b="0" baseline="0" dirty="0">
                  <a:solidFill>
                    <a:schemeClr val="tx1"/>
                  </a:solidFill>
                  <a:latin typeface="Calibri"/>
                  <a:cs typeface="Calibri"/>
                </a:rPr>
                <a:t>/mm</a:t>
              </a:r>
              <a:endParaRPr lang="en-US" sz="1400" b="0" baseline="0" dirty="0">
                <a:solidFill>
                  <a:schemeClr val="tx1"/>
                </a:solidFill>
                <a:latin typeface="Calibri"/>
                <a:cs typeface="Calibri"/>
              </a:endParaRPr>
            </a:p>
          </p:txBody>
        </p:sp>
        <p:sp>
          <p:nvSpPr>
            <p:cNvPr id="59404" name="Rectangle 22"/>
            <p:cNvSpPr>
              <a:spLocks noChangeArrowheads="1"/>
            </p:cNvSpPr>
            <p:nvPr/>
          </p:nvSpPr>
          <p:spPr bwMode="auto">
            <a:xfrm>
              <a:off x="1104" y="2352"/>
              <a:ext cx="576" cy="528"/>
            </a:xfrm>
            <a:prstGeom prst="rect">
              <a:avLst/>
            </a:prstGeom>
            <a:noFill/>
            <a:ln w="9525">
              <a:noFill/>
              <a:miter lim="800000"/>
              <a:headEnd/>
              <a:tailEnd/>
            </a:ln>
          </p:spPr>
          <p:txBody>
            <a:bodyPr wrap="none" anchor="ctr"/>
            <a:lstStyle/>
            <a:p>
              <a:endParaRPr lang="en-US">
                <a:latin typeface="Calibri"/>
                <a:cs typeface="Calibri"/>
              </a:endParaRPr>
            </a:p>
          </p:txBody>
        </p:sp>
      </p:grpSp>
      <p:grpSp>
        <p:nvGrpSpPr>
          <p:cNvPr id="59395" name="Group 10"/>
          <p:cNvGrpSpPr>
            <a:grpSpLocks/>
          </p:cNvGrpSpPr>
          <p:nvPr/>
        </p:nvGrpSpPr>
        <p:grpSpPr bwMode="auto">
          <a:xfrm>
            <a:off x="6156326" y="1900238"/>
            <a:ext cx="2281238" cy="3108325"/>
            <a:chOff x="4032" y="1540"/>
            <a:chExt cx="1437" cy="1958"/>
          </a:xfrm>
        </p:grpSpPr>
        <p:sp>
          <p:nvSpPr>
            <p:cNvPr id="59399" name="Text Box 11"/>
            <p:cNvSpPr txBox="1">
              <a:spLocks noChangeArrowheads="1"/>
            </p:cNvSpPr>
            <p:nvPr/>
          </p:nvSpPr>
          <p:spPr bwMode="auto">
            <a:xfrm>
              <a:off x="4224" y="1540"/>
              <a:ext cx="1245" cy="1958"/>
            </a:xfrm>
            <a:prstGeom prst="rect">
              <a:avLst/>
            </a:prstGeom>
            <a:solidFill>
              <a:schemeClr val="bg1"/>
            </a:solidFill>
            <a:ln w="9525">
              <a:noFill/>
              <a:miter lim="800000"/>
              <a:headEnd/>
              <a:tailEnd/>
            </a:ln>
          </p:spPr>
          <p:txBody>
            <a:bodyPr wrap="none">
              <a:spAutoFit/>
            </a:bodyPr>
            <a:lstStyle/>
            <a:p>
              <a:pPr eaLnBrk="0" hangingPunct="0"/>
              <a:r>
                <a:rPr lang="de-CH" sz="1400" b="0" baseline="0">
                  <a:latin typeface="Calibri"/>
                  <a:cs typeface="Calibri"/>
                </a:rPr>
                <a:t>25 cm image intensifyer,</a:t>
              </a:r>
            </a:p>
            <a:p>
              <a:pPr eaLnBrk="0" hangingPunct="0"/>
              <a:r>
                <a:rPr lang="de-CH" sz="1400" b="0" baseline="0">
                  <a:latin typeface="Calibri"/>
                  <a:cs typeface="Calibri"/>
                </a:rPr>
                <a:t>CsJ screen</a:t>
              </a:r>
            </a:p>
            <a:p>
              <a:pPr eaLnBrk="0" hangingPunct="0"/>
              <a:endParaRPr lang="de-CH" sz="1400" b="0" baseline="0">
                <a:latin typeface="Calibri"/>
                <a:cs typeface="Calibri"/>
              </a:endParaRPr>
            </a:p>
            <a:p>
              <a:pPr eaLnBrk="0" hangingPunct="0"/>
              <a:r>
                <a:rPr lang="de-CH" sz="1400" b="0" baseline="0">
                  <a:latin typeface="Calibri"/>
                  <a:cs typeface="Calibri"/>
                </a:rPr>
                <a:t>25 cm image intensifyer,</a:t>
              </a:r>
            </a:p>
            <a:p>
              <a:pPr eaLnBrk="0" hangingPunct="0"/>
              <a:r>
                <a:rPr lang="de-CH" sz="1400" b="0" baseline="0">
                  <a:latin typeface="Calibri"/>
                  <a:cs typeface="Calibri"/>
                </a:rPr>
                <a:t>15 cm setting</a:t>
              </a:r>
            </a:p>
            <a:p>
              <a:pPr eaLnBrk="0" hangingPunct="0"/>
              <a:endParaRPr lang="de-CH" sz="1400" b="0" baseline="0">
                <a:latin typeface="Calibri"/>
                <a:cs typeface="Calibri"/>
              </a:endParaRPr>
            </a:p>
            <a:p>
              <a:pPr eaLnBrk="0" hangingPunct="0"/>
              <a:r>
                <a:rPr lang="de-CH" sz="1400" b="0" baseline="0">
                  <a:latin typeface="Calibri"/>
                  <a:cs typeface="Calibri"/>
                </a:rPr>
                <a:t>17 cm image intensifyer,</a:t>
              </a:r>
            </a:p>
            <a:p>
              <a:pPr eaLnBrk="0" hangingPunct="0"/>
              <a:r>
                <a:rPr lang="de-CH" sz="1400" b="0" baseline="0">
                  <a:latin typeface="Calibri"/>
                  <a:cs typeface="Calibri"/>
                </a:rPr>
                <a:t>CsJ screen</a:t>
              </a:r>
            </a:p>
            <a:p>
              <a:pPr eaLnBrk="0" hangingPunct="0"/>
              <a:endParaRPr lang="de-CH" sz="1400" b="0" baseline="0">
                <a:latin typeface="Calibri"/>
                <a:cs typeface="Calibri"/>
              </a:endParaRPr>
            </a:p>
            <a:p>
              <a:pPr eaLnBrk="0" hangingPunct="0"/>
              <a:r>
                <a:rPr lang="de-CH" sz="1400" b="0" baseline="0">
                  <a:latin typeface="Calibri"/>
                  <a:cs typeface="Calibri"/>
                </a:rPr>
                <a:t>17 cm image intensifyer,</a:t>
              </a:r>
            </a:p>
            <a:p>
              <a:pPr eaLnBrk="0" hangingPunct="0"/>
              <a:r>
                <a:rPr lang="de-CH" sz="1400" b="0" baseline="0">
                  <a:latin typeface="Calibri"/>
                  <a:cs typeface="Calibri"/>
                </a:rPr>
                <a:t>ZnS or CdS screen</a:t>
              </a:r>
            </a:p>
            <a:p>
              <a:pPr eaLnBrk="0" hangingPunct="0"/>
              <a:endParaRPr lang="de-CH" sz="1400" b="0" baseline="0">
                <a:latin typeface="Calibri"/>
                <a:cs typeface="Calibri"/>
              </a:endParaRPr>
            </a:p>
            <a:p>
              <a:pPr eaLnBrk="0" hangingPunct="0"/>
              <a:r>
                <a:rPr lang="de-CH" sz="1400" b="0" baseline="0">
                  <a:latin typeface="Calibri"/>
                  <a:cs typeface="Calibri"/>
                </a:rPr>
                <a:t>Film- intensifying screen</a:t>
              </a:r>
            </a:p>
            <a:p>
              <a:pPr eaLnBrk="0" hangingPunct="0"/>
              <a:r>
                <a:rPr lang="de-CH" sz="1400" b="0" baseline="0">
                  <a:latin typeface="Calibri"/>
                  <a:cs typeface="Calibri"/>
                </a:rPr>
                <a:t>combination</a:t>
              </a:r>
              <a:endParaRPr lang="en-US" sz="1400" b="0" baseline="0">
                <a:latin typeface="Calibri"/>
                <a:cs typeface="Calibri"/>
              </a:endParaRPr>
            </a:p>
          </p:txBody>
        </p:sp>
        <p:sp>
          <p:nvSpPr>
            <p:cNvPr id="59400" name="Text Box 12"/>
            <p:cNvSpPr txBox="1">
              <a:spLocks noChangeArrowheads="1"/>
            </p:cNvSpPr>
            <p:nvPr/>
          </p:nvSpPr>
          <p:spPr bwMode="auto">
            <a:xfrm>
              <a:off x="4032" y="1540"/>
              <a:ext cx="204" cy="1822"/>
            </a:xfrm>
            <a:prstGeom prst="rect">
              <a:avLst/>
            </a:prstGeom>
            <a:noFill/>
            <a:ln w="9525">
              <a:noFill/>
              <a:miter lim="800000"/>
              <a:headEnd/>
              <a:tailEnd/>
            </a:ln>
          </p:spPr>
          <p:txBody>
            <a:bodyPr wrap="none">
              <a:spAutoFit/>
            </a:bodyPr>
            <a:lstStyle/>
            <a:p>
              <a:pPr eaLnBrk="0" hangingPunct="0"/>
              <a:r>
                <a:rPr lang="de-CH" sz="1400" b="0" baseline="0">
                  <a:solidFill>
                    <a:schemeClr val="tx1"/>
                  </a:solidFill>
                  <a:latin typeface="Calibri"/>
                  <a:cs typeface="Calibri"/>
                </a:rPr>
                <a:t>1:</a:t>
              </a:r>
            </a:p>
            <a:p>
              <a:pPr eaLnBrk="0" hangingPunct="0"/>
              <a:endParaRPr lang="de-CH" sz="1400" b="0" baseline="0">
                <a:solidFill>
                  <a:schemeClr val="tx1"/>
                </a:solidFill>
                <a:latin typeface="Calibri"/>
                <a:cs typeface="Calibri"/>
              </a:endParaRPr>
            </a:p>
            <a:p>
              <a:pPr eaLnBrk="0" hangingPunct="0"/>
              <a:endParaRPr lang="de-CH" sz="1400" b="0" baseline="0">
                <a:solidFill>
                  <a:schemeClr val="tx1"/>
                </a:solidFill>
                <a:latin typeface="Calibri"/>
                <a:cs typeface="Calibri"/>
              </a:endParaRPr>
            </a:p>
            <a:p>
              <a:pPr eaLnBrk="0" hangingPunct="0"/>
              <a:r>
                <a:rPr lang="de-CH" sz="1400" b="0" baseline="0">
                  <a:solidFill>
                    <a:schemeClr val="tx1"/>
                  </a:solidFill>
                  <a:latin typeface="Calibri"/>
                  <a:cs typeface="Calibri"/>
                </a:rPr>
                <a:t>2:</a:t>
              </a:r>
            </a:p>
            <a:p>
              <a:pPr eaLnBrk="0" hangingPunct="0"/>
              <a:endParaRPr lang="de-CH" sz="1400" b="0" baseline="0">
                <a:solidFill>
                  <a:schemeClr val="tx1"/>
                </a:solidFill>
                <a:latin typeface="Calibri"/>
                <a:cs typeface="Calibri"/>
              </a:endParaRPr>
            </a:p>
            <a:p>
              <a:pPr eaLnBrk="0" hangingPunct="0"/>
              <a:endParaRPr lang="de-CH" sz="1400" b="0" baseline="0">
                <a:solidFill>
                  <a:schemeClr val="tx1"/>
                </a:solidFill>
                <a:latin typeface="Calibri"/>
                <a:cs typeface="Calibri"/>
              </a:endParaRPr>
            </a:p>
            <a:p>
              <a:pPr eaLnBrk="0" hangingPunct="0"/>
              <a:r>
                <a:rPr lang="de-CH" sz="1400" b="0" baseline="0">
                  <a:solidFill>
                    <a:schemeClr val="tx1"/>
                  </a:solidFill>
                  <a:latin typeface="Calibri"/>
                  <a:cs typeface="Calibri"/>
                </a:rPr>
                <a:t>3:</a:t>
              </a:r>
            </a:p>
            <a:p>
              <a:pPr eaLnBrk="0" hangingPunct="0"/>
              <a:endParaRPr lang="de-CH" sz="1400" b="0" baseline="0">
                <a:solidFill>
                  <a:schemeClr val="tx1"/>
                </a:solidFill>
                <a:latin typeface="Calibri"/>
                <a:cs typeface="Calibri"/>
              </a:endParaRPr>
            </a:p>
            <a:p>
              <a:pPr eaLnBrk="0" hangingPunct="0"/>
              <a:endParaRPr lang="de-CH" sz="1400" b="0" baseline="0">
                <a:solidFill>
                  <a:schemeClr val="tx1"/>
                </a:solidFill>
                <a:latin typeface="Calibri"/>
                <a:cs typeface="Calibri"/>
              </a:endParaRPr>
            </a:p>
            <a:p>
              <a:pPr eaLnBrk="0" hangingPunct="0"/>
              <a:r>
                <a:rPr lang="de-CH" sz="1400" b="0" baseline="0">
                  <a:solidFill>
                    <a:schemeClr val="tx1"/>
                  </a:solidFill>
                  <a:latin typeface="Calibri"/>
                  <a:cs typeface="Calibri"/>
                </a:rPr>
                <a:t>4:</a:t>
              </a:r>
            </a:p>
            <a:p>
              <a:pPr eaLnBrk="0" hangingPunct="0"/>
              <a:endParaRPr lang="de-CH" sz="1400" b="0" baseline="0">
                <a:solidFill>
                  <a:schemeClr val="tx1"/>
                </a:solidFill>
                <a:latin typeface="Calibri"/>
                <a:cs typeface="Calibri"/>
              </a:endParaRPr>
            </a:p>
            <a:p>
              <a:pPr eaLnBrk="0" hangingPunct="0"/>
              <a:endParaRPr lang="de-CH" sz="1400" b="0" baseline="0">
                <a:solidFill>
                  <a:schemeClr val="tx1"/>
                </a:solidFill>
                <a:latin typeface="Calibri"/>
                <a:cs typeface="Calibri"/>
              </a:endParaRPr>
            </a:p>
            <a:p>
              <a:pPr eaLnBrk="0" hangingPunct="0"/>
              <a:r>
                <a:rPr lang="de-CH" sz="1400" b="0" baseline="0">
                  <a:solidFill>
                    <a:schemeClr val="tx1"/>
                  </a:solidFill>
                  <a:latin typeface="Calibri"/>
                  <a:cs typeface="Calibri"/>
                </a:rPr>
                <a:t>5:</a:t>
              </a:r>
              <a:endParaRPr lang="en-US" sz="1400" b="0" baseline="0">
                <a:solidFill>
                  <a:schemeClr val="tx1"/>
                </a:solidFill>
                <a:latin typeface="Calibri"/>
                <a:cs typeface="Calibri"/>
              </a:endParaRPr>
            </a:p>
          </p:txBody>
        </p:sp>
      </p:grpSp>
      <p:sp>
        <p:nvSpPr>
          <p:cNvPr id="59396" name="Rectangle 23"/>
          <p:cNvSpPr>
            <a:spLocks noGrp="1" noChangeArrowheads="1"/>
          </p:cNvSpPr>
          <p:nvPr>
            <p:ph type="title"/>
          </p:nvPr>
        </p:nvSpPr>
        <p:spPr/>
        <p:txBody>
          <a:bodyPr/>
          <a:lstStyle/>
          <a:p>
            <a:pPr eaLnBrk="1" hangingPunct="1"/>
            <a:r>
              <a:rPr lang="en-US">
                <a:latin typeface="Calibri"/>
                <a:cs typeface="Calibri"/>
              </a:rPr>
              <a:t>Resolution – Modular Transfer Functions (MTF)</a:t>
            </a:r>
          </a:p>
        </p:txBody>
      </p:sp>
      <p:sp>
        <p:nvSpPr>
          <p:cNvPr id="59397" name="Text Box 24"/>
          <p:cNvSpPr txBox="1">
            <a:spLocks noChangeArrowheads="1"/>
          </p:cNvSpPr>
          <p:nvPr/>
        </p:nvSpPr>
        <p:spPr bwMode="auto">
          <a:xfrm>
            <a:off x="1189037" y="5344498"/>
            <a:ext cx="2424113" cy="336550"/>
          </a:xfrm>
          <a:prstGeom prst="rect">
            <a:avLst/>
          </a:prstGeom>
          <a:noFill/>
          <a:ln w="9525">
            <a:noFill/>
            <a:miter lim="800000"/>
            <a:headEnd/>
            <a:tailEnd/>
          </a:ln>
        </p:spPr>
        <p:txBody>
          <a:bodyPr wrap="none">
            <a:spAutoFit/>
          </a:bodyPr>
          <a:lstStyle/>
          <a:p>
            <a:r>
              <a:rPr lang="en-US" sz="1600" baseline="0" dirty="0" err="1">
                <a:latin typeface="Calibri"/>
                <a:cs typeface="Calibri"/>
              </a:rPr>
              <a:t>lp</a:t>
            </a:r>
            <a:r>
              <a:rPr lang="en-US" sz="1600" baseline="0" dirty="0">
                <a:latin typeface="Calibri"/>
                <a:cs typeface="Calibri"/>
              </a:rPr>
              <a:t>/mm: line pairs per mm</a:t>
            </a:r>
            <a:endParaRPr lang="en-US" sz="1600" b="0" baseline="0" dirty="0">
              <a:latin typeface="Calibri"/>
              <a:cs typeface="Calibri"/>
              <a:sym typeface="Symbol" pitchFamily="18" charset="2"/>
            </a:endParaRPr>
          </a:p>
        </p:txBody>
      </p:sp>
      <p:sp>
        <p:nvSpPr>
          <p:cNvPr id="2" name="Slide Number Placeholder 1">
            <a:extLst>
              <a:ext uri="{FF2B5EF4-FFF2-40B4-BE49-F238E27FC236}">
                <a16:creationId xmlns:a16="http://schemas.microsoft.com/office/drawing/2014/main" id="{A30F8740-63DA-DB4A-A54B-733FA6D3FAA8}"/>
              </a:ext>
            </a:extLst>
          </p:cNvPr>
          <p:cNvSpPr>
            <a:spLocks noGrp="1"/>
          </p:cNvSpPr>
          <p:nvPr>
            <p:ph type="sldNum" sz="quarter" idx="4"/>
          </p:nvPr>
        </p:nvSpPr>
        <p:spPr/>
        <p:txBody>
          <a:bodyPr/>
          <a:lstStyle/>
          <a:p>
            <a:fld id="{79594931-7310-8546-9CE2-0B8C244628BE}" type="slidenum">
              <a:rPr lang="en-US" smtClean="0"/>
              <a:pPr/>
              <a:t>45</a:t>
            </a:fld>
            <a:endParaRPr lang="en-US"/>
          </a:p>
        </p:txBody>
      </p:sp>
      <p:sp>
        <p:nvSpPr>
          <p:cNvPr id="19" name="AutoShape 19">
            <a:hlinkClick r:id="rId4" action="ppaction://hlinksldjump" highlightClick="1"/>
            <a:extLst>
              <a:ext uri="{FF2B5EF4-FFF2-40B4-BE49-F238E27FC236}">
                <a16:creationId xmlns:a16="http://schemas.microsoft.com/office/drawing/2014/main" id="{FB621E89-BF42-2342-B9FE-DABE43C6D5BE}"/>
              </a:ext>
            </a:extLst>
          </p:cNvPr>
          <p:cNvSpPr>
            <a:spLocks noChangeArrowheads="1"/>
          </p:cNvSpPr>
          <p:nvPr/>
        </p:nvSpPr>
        <p:spPr bwMode="auto">
          <a:xfrm>
            <a:off x="251520" y="6309320"/>
            <a:ext cx="328802" cy="328802"/>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24646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9238" y="2030406"/>
            <a:ext cx="1343638" cy="3094693"/>
          </a:xfrm>
          <a:prstGeom prst="rect">
            <a:avLst/>
          </a:prstGeom>
          <a:noFill/>
        </p:spPr>
        <p:txBody>
          <a:bodyPr wrap="none" rtlCol="0">
            <a:spAutoFit/>
          </a:bodyPr>
          <a:lstStyle/>
          <a:p>
            <a:r>
              <a:rPr lang="en-US" sz="19510" dirty="0">
                <a:solidFill>
                  <a:schemeClr val="bg1">
                    <a:lumMod val="95000"/>
                  </a:schemeClr>
                </a:solidFill>
                <a:latin typeface="Calibri"/>
                <a:cs typeface="Calibri"/>
              </a:rPr>
              <a:t>?</a:t>
            </a:r>
          </a:p>
        </p:txBody>
      </p:sp>
      <p:sp>
        <p:nvSpPr>
          <p:cNvPr id="5" name="Rectangle 4">
            <a:extLst>
              <a:ext uri="{FF2B5EF4-FFF2-40B4-BE49-F238E27FC236}">
                <a16:creationId xmlns:a16="http://schemas.microsoft.com/office/drawing/2014/main" id="{FC1E3A48-3EDC-D04C-A15B-4AADC442B2AA}"/>
              </a:ext>
            </a:extLst>
          </p:cNvPr>
          <p:cNvSpPr/>
          <p:nvPr/>
        </p:nvSpPr>
        <p:spPr>
          <a:xfrm>
            <a:off x="356529" y="1508679"/>
            <a:ext cx="7959888" cy="1500667"/>
          </a:xfrm>
          <a:prstGeom prst="rect">
            <a:avLst/>
          </a:prstGeom>
        </p:spPr>
        <p:txBody>
          <a:bodyPr wrap="square">
            <a:spAutoFit/>
          </a:bodyPr>
          <a:lstStyle/>
          <a:p>
            <a:r>
              <a:rPr lang="en-US" sz="1801" b="1" dirty="0">
                <a:solidFill>
                  <a:srgbClr val="1269B0"/>
                </a:solidFill>
                <a:latin typeface="Calibri" panose="020F0502020204030204" pitchFamily="34" charset="0"/>
                <a:cs typeface="Calibri" panose="020F0502020204030204" pitchFamily="34" charset="0"/>
              </a:rPr>
              <a:t>Compare the Modular Transfer Function (MTF) of two different imaging systems</a:t>
            </a:r>
          </a:p>
          <a:p>
            <a:endParaRPr lang="en-US" sz="1351" b="1" dirty="0">
              <a:solidFill>
                <a:srgbClr val="1269B0"/>
              </a:solidFill>
              <a:latin typeface="Calibri" panose="020F0502020204030204" pitchFamily="34" charset="0"/>
              <a:cs typeface="Calibri" panose="020F0502020204030204" pitchFamily="34" charset="0"/>
            </a:endParaRPr>
          </a:p>
          <a:p>
            <a:pPr>
              <a:spcAft>
                <a:spcPts val="600"/>
              </a:spcAft>
            </a:pPr>
            <a:r>
              <a:rPr lang="en-US" b="1" dirty="0">
                <a:solidFill>
                  <a:srgbClr val="1269B0"/>
                </a:solidFill>
                <a:latin typeface="Calibri" panose="020F0502020204030204" pitchFamily="34" charset="0"/>
                <a:cs typeface="Calibri" panose="020F0502020204030204" pitchFamily="34" charset="0"/>
              </a:rPr>
              <a:t>• </a:t>
            </a:r>
            <a:r>
              <a:rPr lang="en-US" sz="1600" dirty="0">
                <a:solidFill>
                  <a:srgbClr val="1269B0"/>
                </a:solidFill>
                <a:latin typeface="Calibri" panose="020F0502020204030204" pitchFamily="34" charset="0"/>
                <a:cs typeface="Calibri" panose="020F0502020204030204" pitchFamily="34" charset="0"/>
              </a:rPr>
              <a:t>The imaging system with MTF #1 yields best resolution</a:t>
            </a:r>
          </a:p>
          <a:p>
            <a:pPr>
              <a:spcAft>
                <a:spcPts val="600"/>
              </a:spcAft>
            </a:pPr>
            <a:r>
              <a:rPr lang="en-US" sz="1600" dirty="0">
                <a:solidFill>
                  <a:srgbClr val="1269B0"/>
                </a:solidFill>
                <a:latin typeface="Calibri" panose="020F0502020204030204" pitchFamily="34" charset="0"/>
                <a:cs typeface="Calibri" panose="020F0502020204030204" pitchFamily="34" charset="0"/>
              </a:rPr>
              <a:t>• The imaging system with MTF #2 yields best resolution</a:t>
            </a:r>
          </a:p>
          <a:p>
            <a:pPr>
              <a:spcAft>
                <a:spcPts val="600"/>
              </a:spcAft>
            </a:pPr>
            <a:r>
              <a:rPr lang="en-US" sz="1600" dirty="0">
                <a:solidFill>
                  <a:srgbClr val="1269B0"/>
                </a:solidFill>
                <a:latin typeface="Calibri" panose="020F0502020204030204" pitchFamily="34" charset="0"/>
                <a:cs typeface="Calibri" panose="020F0502020204030204" pitchFamily="34" charset="0"/>
              </a:rPr>
              <a:t>• Resolution of #1 and #2 is identical</a:t>
            </a:r>
          </a:p>
        </p:txBody>
      </p:sp>
      <p:sp>
        <p:nvSpPr>
          <p:cNvPr id="2" name="Title 1"/>
          <p:cNvSpPr>
            <a:spLocks noGrp="1"/>
          </p:cNvSpPr>
          <p:nvPr>
            <p:ph type="title"/>
          </p:nvPr>
        </p:nvSpPr>
        <p:spPr/>
        <p:txBody>
          <a:bodyPr/>
          <a:lstStyle/>
          <a:p>
            <a:r>
              <a:rPr lang="en-US" dirty="0">
                <a:latin typeface="Calibri"/>
                <a:cs typeface="Calibri"/>
              </a:rPr>
              <a:t>Clicker Activity </a:t>
            </a:r>
            <a:r>
              <a:rPr lang="en-US" b="0" dirty="0">
                <a:latin typeface="Calibri"/>
                <a:cs typeface="Calibri"/>
              </a:rPr>
              <a:t>(5 min)</a:t>
            </a:r>
          </a:p>
        </p:txBody>
      </p:sp>
      <p:sp>
        <p:nvSpPr>
          <p:cNvPr id="3" name="Slide Number Placeholder 2">
            <a:extLst>
              <a:ext uri="{FF2B5EF4-FFF2-40B4-BE49-F238E27FC236}">
                <a16:creationId xmlns:a16="http://schemas.microsoft.com/office/drawing/2014/main" id="{5101B1BA-38D0-404A-871B-615840774001}"/>
              </a:ext>
            </a:extLst>
          </p:cNvPr>
          <p:cNvSpPr>
            <a:spLocks noGrp="1"/>
          </p:cNvSpPr>
          <p:nvPr>
            <p:ph type="sldNum" sz="quarter" idx="4"/>
          </p:nvPr>
        </p:nvSpPr>
        <p:spPr/>
        <p:txBody>
          <a:bodyPr/>
          <a:lstStyle/>
          <a:p>
            <a:fld id="{6C6AE60A-B69C-4790-82F7-3882EDF23186}" type="slidenum">
              <a:rPr lang="en-GB" smtClean="0"/>
              <a:pPr/>
              <a:t>46</a:t>
            </a:fld>
            <a:endParaRPr lang="en-GB" dirty="0"/>
          </a:p>
        </p:txBody>
      </p:sp>
      <p:pic>
        <p:nvPicPr>
          <p:cNvPr id="8" name="Picture 4" descr="Image result for eth edu app">
            <a:extLst>
              <a:ext uri="{FF2B5EF4-FFF2-40B4-BE49-F238E27FC236}">
                <a16:creationId xmlns:a16="http://schemas.microsoft.com/office/drawing/2014/main" id="{B088ABF4-3F11-1B40-8114-7EA9E7C41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D9BF1B-E09E-1A4A-8173-8446BF0C8084}"/>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pic>
        <p:nvPicPr>
          <p:cNvPr id="60418" name="Picture 2" descr="https://eduapp-app1.ethz.ch/images/clicker/248820/3B6B806478B6FB195BBF0B31084885F3EF6D2F47.jpg">
            <a:extLst>
              <a:ext uri="{FF2B5EF4-FFF2-40B4-BE49-F238E27FC236}">
                <a16:creationId xmlns:a16="http://schemas.microsoft.com/office/drawing/2014/main" id="{DB0A8FDA-124F-4346-B345-D87FEB18D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2572119"/>
            <a:ext cx="4284478" cy="2990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55580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dirty="0">
                <a:latin typeface="Calibri"/>
                <a:cs typeface="Calibri"/>
              </a:rPr>
              <a:t>“The most important slides”</a:t>
            </a:r>
          </a:p>
        </p:txBody>
      </p:sp>
      <p:pic>
        <p:nvPicPr>
          <p:cNvPr id="60419" name="Picture 4">
            <a:hlinkClick r:id="rId2" action="ppaction://hlinksldjump"/>
          </p:cNvPr>
          <p:cNvPicPr>
            <a:picLocks noChangeAspect="1" noChangeArrowheads="1"/>
          </p:cNvPicPr>
          <p:nvPr/>
        </p:nvPicPr>
        <p:blipFill>
          <a:blip r:embed="rId3"/>
          <a:srcRect/>
          <a:stretch>
            <a:fillRect/>
          </a:stretch>
        </p:blipFill>
        <p:spPr bwMode="auto">
          <a:xfrm>
            <a:off x="827088" y="1199577"/>
            <a:ext cx="2292350" cy="1719262"/>
          </a:xfrm>
          <a:prstGeom prst="rect">
            <a:avLst/>
          </a:prstGeom>
          <a:noFill/>
          <a:ln w="9525">
            <a:solidFill>
              <a:srgbClr val="4D4D4D"/>
            </a:solidFill>
            <a:miter lim="800000"/>
            <a:headEnd/>
            <a:tailEnd/>
          </a:ln>
        </p:spPr>
      </p:pic>
      <p:pic>
        <p:nvPicPr>
          <p:cNvPr id="60420" name="Picture 5">
            <a:hlinkClick r:id="rId4" action="ppaction://hlinksldjump"/>
          </p:cNvPr>
          <p:cNvPicPr>
            <a:picLocks noChangeAspect="1" noChangeArrowheads="1"/>
          </p:cNvPicPr>
          <p:nvPr/>
        </p:nvPicPr>
        <p:blipFill>
          <a:blip r:embed="rId5"/>
          <a:srcRect/>
          <a:stretch>
            <a:fillRect/>
          </a:stretch>
        </p:blipFill>
        <p:spPr bwMode="auto">
          <a:xfrm>
            <a:off x="3429000" y="1213864"/>
            <a:ext cx="2286000" cy="1714500"/>
          </a:xfrm>
          <a:prstGeom prst="rect">
            <a:avLst/>
          </a:prstGeom>
          <a:noFill/>
          <a:ln w="9525">
            <a:solidFill>
              <a:srgbClr val="4D4D4D"/>
            </a:solidFill>
            <a:miter lim="800000"/>
            <a:headEnd/>
            <a:tailEnd/>
          </a:ln>
        </p:spPr>
      </p:pic>
      <p:pic>
        <p:nvPicPr>
          <p:cNvPr id="60421" name="Picture 6">
            <a:hlinkClick r:id="rId6" action="ppaction://hlinksldjump"/>
          </p:cNvPr>
          <p:cNvPicPr>
            <a:picLocks noChangeAspect="1" noChangeArrowheads="1"/>
          </p:cNvPicPr>
          <p:nvPr/>
        </p:nvPicPr>
        <p:blipFill>
          <a:blip r:embed="rId7"/>
          <a:srcRect/>
          <a:stretch>
            <a:fillRect/>
          </a:stretch>
        </p:blipFill>
        <p:spPr bwMode="auto">
          <a:xfrm>
            <a:off x="6011863" y="1213864"/>
            <a:ext cx="2286000" cy="1714500"/>
          </a:xfrm>
          <a:prstGeom prst="rect">
            <a:avLst/>
          </a:prstGeom>
          <a:noFill/>
          <a:ln w="9525">
            <a:solidFill>
              <a:srgbClr val="4D4D4D"/>
            </a:solidFill>
            <a:miter lim="800000"/>
            <a:headEnd/>
            <a:tailEnd/>
          </a:ln>
        </p:spPr>
      </p:pic>
      <p:pic>
        <p:nvPicPr>
          <p:cNvPr id="60422" name="Picture 7">
            <a:hlinkClick r:id="rId8" action="ppaction://hlinksldjump"/>
          </p:cNvPr>
          <p:cNvPicPr>
            <a:picLocks noChangeAspect="1" noChangeArrowheads="1"/>
          </p:cNvPicPr>
          <p:nvPr/>
        </p:nvPicPr>
        <p:blipFill>
          <a:blip r:embed="rId9"/>
          <a:srcRect/>
          <a:stretch>
            <a:fillRect/>
          </a:stretch>
        </p:blipFill>
        <p:spPr bwMode="auto">
          <a:xfrm>
            <a:off x="827088" y="3045330"/>
            <a:ext cx="2286000" cy="1714500"/>
          </a:xfrm>
          <a:prstGeom prst="rect">
            <a:avLst/>
          </a:prstGeom>
          <a:noFill/>
          <a:ln w="9525">
            <a:solidFill>
              <a:srgbClr val="4D4D4D"/>
            </a:solidFill>
            <a:miter lim="800000"/>
            <a:headEnd/>
            <a:tailEnd/>
          </a:ln>
        </p:spPr>
      </p:pic>
      <p:pic>
        <p:nvPicPr>
          <p:cNvPr id="60423" name="Picture 8">
            <a:hlinkClick r:id="rId10" action="ppaction://hlinksldjump"/>
          </p:cNvPr>
          <p:cNvPicPr>
            <a:picLocks noChangeAspect="1" noChangeArrowheads="1"/>
          </p:cNvPicPr>
          <p:nvPr/>
        </p:nvPicPr>
        <p:blipFill>
          <a:blip r:embed="rId11"/>
          <a:srcRect/>
          <a:stretch>
            <a:fillRect/>
          </a:stretch>
        </p:blipFill>
        <p:spPr bwMode="auto">
          <a:xfrm>
            <a:off x="3429000" y="3045330"/>
            <a:ext cx="2286000" cy="1714500"/>
          </a:xfrm>
          <a:prstGeom prst="rect">
            <a:avLst/>
          </a:prstGeom>
          <a:noFill/>
          <a:ln w="9525">
            <a:solidFill>
              <a:srgbClr val="4D4D4D"/>
            </a:solidFill>
            <a:miter lim="800000"/>
            <a:headEnd/>
            <a:tailEnd/>
          </a:ln>
        </p:spPr>
      </p:pic>
      <p:pic>
        <p:nvPicPr>
          <p:cNvPr id="60424" name="Picture 10">
            <a:hlinkClick r:id="rId12" action="ppaction://hlinksldjump"/>
          </p:cNvPr>
          <p:cNvPicPr>
            <a:picLocks noChangeAspect="1" noChangeArrowheads="1"/>
          </p:cNvPicPr>
          <p:nvPr/>
        </p:nvPicPr>
        <p:blipFill>
          <a:blip r:embed="rId13"/>
          <a:srcRect/>
          <a:stretch>
            <a:fillRect/>
          </a:stretch>
        </p:blipFill>
        <p:spPr bwMode="auto">
          <a:xfrm>
            <a:off x="6011863" y="3045330"/>
            <a:ext cx="2286000" cy="1714500"/>
          </a:xfrm>
          <a:prstGeom prst="rect">
            <a:avLst/>
          </a:prstGeom>
          <a:noFill/>
          <a:ln w="9525">
            <a:solidFill>
              <a:srgbClr val="4D4D4D"/>
            </a:solidFill>
            <a:miter lim="800000"/>
            <a:headEnd/>
            <a:tailEnd/>
          </a:ln>
        </p:spPr>
      </p:pic>
      <p:pic>
        <p:nvPicPr>
          <p:cNvPr id="60425" name="Picture 11">
            <a:hlinkClick r:id="rId14" action="ppaction://hlinksldjump"/>
          </p:cNvPr>
          <p:cNvPicPr>
            <a:picLocks noChangeAspect="1" noChangeArrowheads="1"/>
          </p:cNvPicPr>
          <p:nvPr/>
        </p:nvPicPr>
        <p:blipFill>
          <a:blip r:embed="rId15"/>
          <a:srcRect/>
          <a:stretch>
            <a:fillRect/>
          </a:stretch>
        </p:blipFill>
        <p:spPr bwMode="auto">
          <a:xfrm>
            <a:off x="827088" y="4876796"/>
            <a:ext cx="2286000" cy="1714500"/>
          </a:xfrm>
          <a:prstGeom prst="rect">
            <a:avLst/>
          </a:prstGeom>
          <a:noFill/>
          <a:ln w="9525">
            <a:solidFill>
              <a:srgbClr val="4D4D4D"/>
            </a:solidFill>
            <a:miter lim="800000"/>
            <a:headEnd/>
            <a:tailEnd/>
          </a:ln>
        </p:spPr>
      </p:pic>
      <p:pic>
        <p:nvPicPr>
          <p:cNvPr id="60426" name="Picture 12">
            <a:hlinkClick r:id="rId16" action="ppaction://hlinksldjump"/>
          </p:cNvPr>
          <p:cNvPicPr>
            <a:picLocks noChangeAspect="1" noChangeArrowheads="1"/>
          </p:cNvPicPr>
          <p:nvPr/>
        </p:nvPicPr>
        <p:blipFill>
          <a:blip r:embed="rId17"/>
          <a:srcRect/>
          <a:stretch>
            <a:fillRect/>
          </a:stretch>
        </p:blipFill>
        <p:spPr bwMode="auto">
          <a:xfrm>
            <a:off x="3429000" y="4876796"/>
            <a:ext cx="2286000" cy="1714500"/>
          </a:xfrm>
          <a:prstGeom prst="rect">
            <a:avLst/>
          </a:prstGeom>
          <a:noFill/>
          <a:ln w="9525">
            <a:solidFill>
              <a:srgbClr val="4D4D4D"/>
            </a:solidFill>
            <a:miter lim="800000"/>
            <a:headEnd/>
            <a:tailEnd/>
          </a:ln>
        </p:spPr>
      </p:pic>
      <p:pic>
        <p:nvPicPr>
          <p:cNvPr id="60427" name="Picture 13">
            <a:hlinkClick r:id="rId18" action="ppaction://hlinksldjump"/>
          </p:cNvPr>
          <p:cNvPicPr>
            <a:picLocks noChangeAspect="1" noChangeArrowheads="1"/>
          </p:cNvPicPr>
          <p:nvPr/>
        </p:nvPicPr>
        <p:blipFill>
          <a:blip r:embed="rId19"/>
          <a:srcRect/>
          <a:stretch>
            <a:fillRect/>
          </a:stretch>
        </p:blipFill>
        <p:spPr bwMode="auto">
          <a:xfrm>
            <a:off x="6011863" y="4876796"/>
            <a:ext cx="2286000" cy="1714500"/>
          </a:xfrm>
          <a:prstGeom prst="rect">
            <a:avLst/>
          </a:prstGeom>
          <a:noFill/>
          <a:ln w="9525">
            <a:solidFill>
              <a:srgbClr val="4D4D4D"/>
            </a:solidFill>
            <a:miter lim="800000"/>
            <a:headEnd/>
            <a:tailEnd/>
          </a:ln>
        </p:spPr>
      </p:pic>
      <p:sp>
        <p:nvSpPr>
          <p:cNvPr id="2" name="Slide Number Placeholder 1">
            <a:extLst>
              <a:ext uri="{FF2B5EF4-FFF2-40B4-BE49-F238E27FC236}">
                <a16:creationId xmlns:a16="http://schemas.microsoft.com/office/drawing/2014/main" id="{BBE4021B-80A8-264B-946E-9A4927676534}"/>
              </a:ext>
            </a:extLst>
          </p:cNvPr>
          <p:cNvSpPr>
            <a:spLocks noGrp="1"/>
          </p:cNvSpPr>
          <p:nvPr>
            <p:ph type="sldNum" sz="quarter" idx="4"/>
          </p:nvPr>
        </p:nvSpPr>
        <p:spPr/>
        <p:txBody>
          <a:bodyPr/>
          <a:lstStyle/>
          <a:p>
            <a:fld id="{79594931-7310-8546-9CE2-0B8C244628BE}" type="slidenum">
              <a:rPr lang="en-US" smtClean="0"/>
              <a:pPr/>
              <a:t>47</a:t>
            </a:fld>
            <a:endParaRPr lang="en-US"/>
          </a:p>
        </p:txBody>
      </p:sp>
    </p:spTree>
    <p:extLst>
      <p:ext uri="{BB962C8B-B14F-4D97-AF65-F5344CB8AC3E}">
        <p14:creationId xmlns:p14="http://schemas.microsoft.com/office/powerpoint/2010/main" val="26786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title"/>
          </p:nvPr>
        </p:nvSpPr>
        <p:spPr/>
        <p:txBody>
          <a:bodyPr/>
          <a:lstStyle/>
          <a:p>
            <a:pPr eaLnBrk="1" hangingPunct="1"/>
            <a:r>
              <a:rPr lang="en-US">
                <a:latin typeface="Calibri"/>
                <a:cs typeface="Calibri"/>
              </a:rPr>
              <a:t>Medical imaging</a:t>
            </a:r>
          </a:p>
        </p:txBody>
      </p:sp>
      <p:grpSp>
        <p:nvGrpSpPr>
          <p:cNvPr id="27651" name="Group 12"/>
          <p:cNvGrpSpPr>
            <a:grpSpLocks/>
          </p:cNvGrpSpPr>
          <p:nvPr/>
        </p:nvGrpSpPr>
        <p:grpSpPr bwMode="auto">
          <a:xfrm>
            <a:off x="504825" y="2890365"/>
            <a:ext cx="8388350" cy="2219325"/>
            <a:chOff x="748" y="937"/>
            <a:chExt cx="4491" cy="1188"/>
          </a:xfrm>
        </p:grpSpPr>
        <p:pic>
          <p:nvPicPr>
            <p:cNvPr id="27654" name="Picture 13"/>
            <p:cNvPicPr>
              <a:picLocks noChangeArrowheads="1"/>
            </p:cNvPicPr>
            <p:nvPr/>
          </p:nvPicPr>
          <p:blipFill>
            <a:blip r:embed="rId3">
              <a:clrChange>
                <a:clrFrom>
                  <a:srgbClr val="FFFFFF"/>
                </a:clrFrom>
                <a:clrTo>
                  <a:srgbClr val="FFFFFF">
                    <a:alpha val="0"/>
                  </a:srgbClr>
                </a:clrTo>
              </a:clrChange>
            </a:blip>
            <a:srcRect l="16675" t="86005" r="10440" b="8617"/>
            <a:stretch>
              <a:fillRect/>
            </a:stretch>
          </p:blipFill>
          <p:spPr bwMode="auto">
            <a:xfrm>
              <a:off x="2690" y="1379"/>
              <a:ext cx="89" cy="220"/>
            </a:xfrm>
            <a:prstGeom prst="rect">
              <a:avLst/>
            </a:prstGeom>
            <a:noFill/>
            <a:ln w="9525">
              <a:noFill/>
              <a:miter lim="800000"/>
              <a:headEnd/>
              <a:tailEnd/>
            </a:ln>
          </p:spPr>
        </p:pic>
        <p:sp>
          <p:nvSpPr>
            <p:cNvPr id="646158" name="Text Box 14"/>
            <p:cNvSpPr txBox="1">
              <a:spLocks noChangeArrowheads="1"/>
            </p:cNvSpPr>
            <p:nvPr/>
          </p:nvSpPr>
          <p:spPr bwMode="auto">
            <a:xfrm>
              <a:off x="969" y="937"/>
              <a:ext cx="971" cy="221"/>
            </a:xfrm>
            <a:prstGeom prst="rect">
              <a:avLst/>
            </a:prstGeom>
            <a:gradFill rotWithShape="1">
              <a:gsLst>
                <a:gs pos="0">
                  <a:srgbClr val="EAEAEA">
                    <a:alpha val="0"/>
                  </a:srgbClr>
                </a:gs>
                <a:gs pos="50000">
                  <a:srgbClr val="EAEAEA">
                    <a:gamma/>
                    <a:shade val="85882"/>
                    <a:invGamma/>
                  </a:srgbClr>
                </a:gs>
                <a:gs pos="100000">
                  <a:srgbClr val="EAEAEA">
                    <a:alpha val="0"/>
                  </a:srgbClr>
                </a:gs>
              </a:gsLst>
              <a:lin ang="0" scaled="1"/>
            </a:gradFill>
            <a:ln w="9525">
              <a:noFill/>
              <a:miter lim="800000"/>
              <a:headEnd/>
              <a:tailEnd/>
            </a:ln>
            <a:effectLst/>
          </p:spPr>
          <p:txBody>
            <a:bodyPr wrap="none" anchor="ctr" anchorCtr="1"/>
            <a:lstStyle/>
            <a:p>
              <a:pPr>
                <a:defRPr/>
              </a:pPr>
              <a:r>
                <a:rPr lang="en-US" sz="1800" baseline="0">
                  <a:latin typeface="Calibri"/>
                  <a:cs typeface="Calibri"/>
                  <a:sym typeface="Symbol" pitchFamily="18" charset="2"/>
                </a:rPr>
                <a:t>Gamma</a:t>
              </a:r>
            </a:p>
          </p:txBody>
        </p:sp>
        <p:sp>
          <p:nvSpPr>
            <p:cNvPr id="646159" name="Text Box 15"/>
            <p:cNvSpPr txBox="1">
              <a:spLocks noChangeArrowheads="1"/>
            </p:cNvSpPr>
            <p:nvPr/>
          </p:nvSpPr>
          <p:spPr bwMode="auto">
            <a:xfrm>
              <a:off x="1499" y="1158"/>
              <a:ext cx="883" cy="221"/>
            </a:xfrm>
            <a:prstGeom prst="rect">
              <a:avLst/>
            </a:prstGeom>
            <a:gradFill rotWithShape="1">
              <a:gsLst>
                <a:gs pos="0">
                  <a:srgbClr val="EAEAEA">
                    <a:alpha val="0"/>
                  </a:srgbClr>
                </a:gs>
                <a:gs pos="50000">
                  <a:srgbClr val="EAEAEA">
                    <a:gamma/>
                    <a:shade val="85882"/>
                    <a:invGamma/>
                  </a:srgbClr>
                </a:gs>
                <a:gs pos="100000">
                  <a:srgbClr val="EAEAEA">
                    <a:alpha val="0"/>
                  </a:srgbClr>
                </a:gs>
              </a:gsLst>
              <a:lin ang="0" scaled="1"/>
            </a:gradFill>
            <a:ln w="9525">
              <a:noFill/>
              <a:miter lim="800000"/>
              <a:headEnd/>
              <a:tailEnd/>
            </a:ln>
            <a:effectLst/>
          </p:spPr>
          <p:txBody>
            <a:bodyPr wrap="none" anchor="ctr" anchorCtr="1"/>
            <a:lstStyle/>
            <a:p>
              <a:pPr>
                <a:defRPr/>
              </a:pPr>
              <a:r>
                <a:rPr lang="en-US" sz="1800" baseline="0">
                  <a:latin typeface="Calibri"/>
                  <a:cs typeface="Calibri"/>
                  <a:sym typeface="Symbol" pitchFamily="18" charset="2"/>
                </a:rPr>
                <a:t>X-ray</a:t>
              </a:r>
            </a:p>
          </p:txBody>
        </p:sp>
        <p:sp>
          <p:nvSpPr>
            <p:cNvPr id="27661" name="Text Box 16"/>
            <p:cNvSpPr txBox="1">
              <a:spLocks noChangeArrowheads="1"/>
            </p:cNvSpPr>
            <p:nvPr/>
          </p:nvSpPr>
          <p:spPr bwMode="auto">
            <a:xfrm>
              <a:off x="2147" y="1379"/>
              <a:ext cx="543" cy="220"/>
            </a:xfrm>
            <a:prstGeom prst="rect">
              <a:avLst/>
            </a:prstGeom>
            <a:gradFill rotWithShape="1">
              <a:gsLst>
                <a:gs pos="0">
                  <a:srgbClr val="EAEAEA">
                    <a:alpha val="0"/>
                  </a:srgbClr>
                </a:gs>
                <a:gs pos="100000">
                  <a:srgbClr val="C9C9C9"/>
                </a:gs>
              </a:gsLst>
              <a:lin ang="0" scaled="1"/>
            </a:gradFill>
            <a:ln w="9525">
              <a:noFill/>
              <a:miter lim="800000"/>
              <a:headEnd/>
              <a:tailEnd/>
            </a:ln>
          </p:spPr>
          <p:txBody>
            <a:bodyPr wrap="none" anchor="ctr" anchorCtr="1"/>
            <a:lstStyle/>
            <a:p>
              <a:r>
                <a:rPr lang="en-US" sz="1800" baseline="0">
                  <a:latin typeface="Calibri"/>
                  <a:cs typeface="Calibri"/>
                  <a:sym typeface="Symbol" pitchFamily="18" charset="2"/>
                </a:rPr>
                <a:t>UV</a:t>
              </a:r>
            </a:p>
          </p:txBody>
        </p:sp>
        <p:sp>
          <p:nvSpPr>
            <p:cNvPr id="27662" name="Line 17"/>
            <p:cNvSpPr>
              <a:spLocks noChangeShapeType="1"/>
            </p:cNvSpPr>
            <p:nvPr/>
          </p:nvSpPr>
          <p:spPr bwMode="auto">
            <a:xfrm>
              <a:off x="748" y="1645"/>
              <a:ext cx="4106" cy="0"/>
            </a:xfrm>
            <a:prstGeom prst="line">
              <a:avLst/>
            </a:prstGeom>
            <a:noFill/>
            <a:ln w="9525">
              <a:solidFill>
                <a:srgbClr val="4D4D4D"/>
              </a:solidFill>
              <a:round/>
              <a:headEnd/>
              <a:tailEnd/>
            </a:ln>
          </p:spPr>
          <p:txBody>
            <a:bodyPr/>
            <a:lstStyle/>
            <a:p>
              <a:endParaRPr lang="en-US">
                <a:latin typeface="Calibri"/>
                <a:cs typeface="Calibri"/>
              </a:endParaRPr>
            </a:p>
          </p:txBody>
        </p:sp>
        <p:sp>
          <p:nvSpPr>
            <p:cNvPr id="646162" name="Text Box 18"/>
            <p:cNvSpPr txBox="1">
              <a:spLocks noChangeArrowheads="1"/>
            </p:cNvSpPr>
            <p:nvPr/>
          </p:nvSpPr>
          <p:spPr bwMode="auto">
            <a:xfrm>
              <a:off x="837" y="1694"/>
              <a:ext cx="333" cy="198"/>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-16</a:t>
              </a:r>
            </a:p>
          </p:txBody>
        </p:sp>
        <p:sp>
          <p:nvSpPr>
            <p:cNvPr id="646163" name="Text Box 19"/>
            <p:cNvSpPr txBox="1">
              <a:spLocks noChangeArrowheads="1"/>
            </p:cNvSpPr>
            <p:nvPr/>
          </p:nvSpPr>
          <p:spPr bwMode="auto">
            <a:xfrm>
              <a:off x="1189" y="1694"/>
              <a:ext cx="333" cy="198"/>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-14</a:t>
              </a:r>
            </a:p>
          </p:txBody>
        </p:sp>
        <p:sp>
          <p:nvSpPr>
            <p:cNvPr id="646164" name="Text Box 20"/>
            <p:cNvSpPr txBox="1">
              <a:spLocks noChangeArrowheads="1"/>
            </p:cNvSpPr>
            <p:nvPr/>
          </p:nvSpPr>
          <p:spPr bwMode="auto">
            <a:xfrm>
              <a:off x="1543" y="1694"/>
              <a:ext cx="333" cy="198"/>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-12</a:t>
              </a:r>
            </a:p>
          </p:txBody>
        </p:sp>
        <p:sp>
          <p:nvSpPr>
            <p:cNvPr id="646165" name="Text Box 21"/>
            <p:cNvSpPr txBox="1">
              <a:spLocks noChangeArrowheads="1"/>
            </p:cNvSpPr>
            <p:nvPr/>
          </p:nvSpPr>
          <p:spPr bwMode="auto">
            <a:xfrm>
              <a:off x="1895" y="1694"/>
              <a:ext cx="333" cy="198"/>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-10</a:t>
              </a:r>
            </a:p>
          </p:txBody>
        </p:sp>
        <p:sp>
          <p:nvSpPr>
            <p:cNvPr id="646166" name="Text Box 22"/>
            <p:cNvSpPr txBox="1">
              <a:spLocks noChangeArrowheads="1"/>
            </p:cNvSpPr>
            <p:nvPr/>
          </p:nvSpPr>
          <p:spPr bwMode="auto">
            <a:xfrm>
              <a:off x="2235" y="1694"/>
              <a:ext cx="291" cy="198"/>
            </a:xfrm>
            <a:prstGeom prst="rect">
              <a:avLst/>
            </a:prstGeom>
            <a:solidFill>
              <a:srgbClr val="FFFFFF">
                <a:alpha val="70000"/>
              </a:srgbClr>
            </a:solid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-8</a:t>
              </a:r>
            </a:p>
          </p:txBody>
        </p:sp>
        <p:sp>
          <p:nvSpPr>
            <p:cNvPr id="646167" name="Text Box 23"/>
            <p:cNvSpPr txBox="1">
              <a:spLocks noChangeArrowheads="1"/>
            </p:cNvSpPr>
            <p:nvPr/>
          </p:nvSpPr>
          <p:spPr bwMode="auto">
            <a:xfrm>
              <a:off x="2583" y="1694"/>
              <a:ext cx="291" cy="198"/>
            </a:xfrm>
            <a:prstGeom prst="rect">
              <a:avLst/>
            </a:prstGeom>
            <a:solidFill>
              <a:srgbClr val="FFFFFF">
                <a:alpha val="70000"/>
              </a:srgbClr>
            </a:solid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-6</a:t>
              </a:r>
            </a:p>
          </p:txBody>
        </p:sp>
        <p:sp>
          <p:nvSpPr>
            <p:cNvPr id="646168" name="Text Box 24"/>
            <p:cNvSpPr txBox="1">
              <a:spLocks noChangeArrowheads="1"/>
            </p:cNvSpPr>
            <p:nvPr/>
          </p:nvSpPr>
          <p:spPr bwMode="auto">
            <a:xfrm>
              <a:off x="2933" y="1694"/>
              <a:ext cx="291" cy="198"/>
            </a:xfrm>
            <a:prstGeom prst="rect">
              <a:avLst/>
            </a:prstGeom>
            <a:solidFill>
              <a:srgbClr val="FFFFFF">
                <a:alpha val="70000"/>
              </a:srgbClr>
            </a:solid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-4</a:t>
              </a:r>
            </a:p>
          </p:txBody>
        </p:sp>
        <p:sp>
          <p:nvSpPr>
            <p:cNvPr id="646169" name="Text Box 25"/>
            <p:cNvSpPr txBox="1">
              <a:spLocks noChangeArrowheads="1"/>
            </p:cNvSpPr>
            <p:nvPr/>
          </p:nvSpPr>
          <p:spPr bwMode="auto">
            <a:xfrm>
              <a:off x="3290" y="1694"/>
              <a:ext cx="291" cy="198"/>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-2</a:t>
              </a:r>
            </a:p>
          </p:txBody>
        </p:sp>
        <p:sp>
          <p:nvSpPr>
            <p:cNvPr id="646170" name="Text Box 26"/>
            <p:cNvSpPr txBox="1">
              <a:spLocks noChangeArrowheads="1"/>
            </p:cNvSpPr>
            <p:nvPr/>
          </p:nvSpPr>
          <p:spPr bwMode="auto">
            <a:xfrm>
              <a:off x="3648" y="1694"/>
              <a:ext cx="266" cy="198"/>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0</a:t>
              </a:r>
            </a:p>
          </p:txBody>
        </p:sp>
        <p:sp>
          <p:nvSpPr>
            <p:cNvPr id="27672" name="Text Box 27"/>
            <p:cNvSpPr txBox="1">
              <a:spLocks noChangeArrowheads="1"/>
            </p:cNvSpPr>
            <p:nvPr/>
          </p:nvSpPr>
          <p:spPr bwMode="auto">
            <a:xfrm>
              <a:off x="4020" y="1694"/>
              <a:ext cx="266" cy="198"/>
            </a:xfrm>
            <a:prstGeom prst="rect">
              <a:avLst/>
            </a:prstGeom>
            <a:noFill/>
            <a:ln w="9525">
              <a:noFill/>
              <a:miter lim="800000"/>
              <a:headEnd/>
              <a:tailEnd/>
            </a:ln>
          </p:spPr>
          <p:txBody>
            <a:bodyPr wrap="none">
              <a:spAutoFit/>
            </a:bodyPr>
            <a:lstStyle/>
            <a:p>
              <a:r>
                <a:rPr lang="en-US" sz="1800" baseline="0" dirty="0">
                  <a:latin typeface="Calibri"/>
                  <a:cs typeface="Calibri"/>
                </a:rPr>
                <a:t>10</a:t>
              </a:r>
              <a:r>
                <a:rPr lang="en-US" sz="1800" baseline="30000" dirty="0">
                  <a:latin typeface="Calibri"/>
                  <a:cs typeface="Calibri"/>
                </a:rPr>
                <a:t>2</a:t>
              </a:r>
            </a:p>
          </p:txBody>
        </p:sp>
        <p:sp>
          <p:nvSpPr>
            <p:cNvPr id="27674" name="Text Box 29"/>
            <p:cNvSpPr txBox="1">
              <a:spLocks noChangeArrowheads="1"/>
            </p:cNvSpPr>
            <p:nvPr/>
          </p:nvSpPr>
          <p:spPr bwMode="auto">
            <a:xfrm>
              <a:off x="2765" y="1379"/>
              <a:ext cx="543" cy="220"/>
            </a:xfrm>
            <a:prstGeom prst="rect">
              <a:avLst/>
            </a:prstGeom>
            <a:gradFill rotWithShape="1">
              <a:gsLst>
                <a:gs pos="0">
                  <a:srgbClr val="C9C9C9"/>
                </a:gs>
                <a:gs pos="100000">
                  <a:srgbClr val="EAEAEA">
                    <a:alpha val="0"/>
                  </a:srgbClr>
                </a:gs>
              </a:gsLst>
              <a:lin ang="0" scaled="1"/>
            </a:gradFill>
            <a:ln w="9525">
              <a:noFill/>
              <a:miter lim="800000"/>
              <a:headEnd/>
              <a:tailEnd/>
            </a:ln>
          </p:spPr>
          <p:txBody>
            <a:bodyPr wrap="none" anchor="ctr" anchorCtr="1"/>
            <a:lstStyle/>
            <a:p>
              <a:r>
                <a:rPr lang="en-US" sz="1800" baseline="0">
                  <a:latin typeface="Calibri"/>
                  <a:cs typeface="Calibri"/>
                  <a:sym typeface="Symbol" pitchFamily="18" charset="2"/>
                </a:rPr>
                <a:t>IR</a:t>
              </a:r>
            </a:p>
          </p:txBody>
        </p:sp>
        <p:sp>
          <p:nvSpPr>
            <p:cNvPr id="646174" name="Text Box 30"/>
            <p:cNvSpPr txBox="1">
              <a:spLocks noChangeArrowheads="1"/>
            </p:cNvSpPr>
            <p:nvPr/>
          </p:nvSpPr>
          <p:spPr bwMode="auto">
            <a:xfrm>
              <a:off x="3075" y="1158"/>
              <a:ext cx="625" cy="221"/>
            </a:xfrm>
            <a:prstGeom prst="rect">
              <a:avLst/>
            </a:prstGeom>
            <a:gradFill rotWithShape="1">
              <a:gsLst>
                <a:gs pos="0">
                  <a:srgbClr val="EAEAEA">
                    <a:alpha val="0"/>
                  </a:srgbClr>
                </a:gs>
                <a:gs pos="50000">
                  <a:srgbClr val="EAEAEA">
                    <a:gamma/>
                    <a:shade val="85882"/>
                    <a:invGamma/>
                  </a:srgbClr>
                </a:gs>
                <a:gs pos="100000">
                  <a:srgbClr val="EAEAEA">
                    <a:alpha val="0"/>
                  </a:srgbClr>
                </a:gs>
              </a:gsLst>
              <a:lin ang="0" scaled="1"/>
            </a:gradFill>
            <a:ln w="9525">
              <a:noFill/>
              <a:miter lim="800000"/>
              <a:headEnd/>
              <a:tailEnd/>
            </a:ln>
            <a:effectLst/>
          </p:spPr>
          <p:txBody>
            <a:bodyPr wrap="none" anchor="ctr" anchorCtr="1"/>
            <a:lstStyle/>
            <a:p>
              <a:pPr>
                <a:defRPr/>
              </a:pPr>
              <a:r>
                <a:rPr lang="en-US" sz="1800" baseline="0">
                  <a:latin typeface="Calibri"/>
                  <a:cs typeface="Calibri"/>
                  <a:sym typeface="Symbol" pitchFamily="18" charset="2"/>
                </a:rPr>
                <a:t>Micro</a:t>
              </a:r>
            </a:p>
          </p:txBody>
        </p:sp>
        <p:sp>
          <p:nvSpPr>
            <p:cNvPr id="646175" name="Text Box 31"/>
            <p:cNvSpPr txBox="1">
              <a:spLocks noChangeArrowheads="1"/>
            </p:cNvSpPr>
            <p:nvPr/>
          </p:nvSpPr>
          <p:spPr bwMode="auto">
            <a:xfrm>
              <a:off x="3441" y="937"/>
              <a:ext cx="1193" cy="221"/>
            </a:xfrm>
            <a:prstGeom prst="rect">
              <a:avLst/>
            </a:prstGeom>
            <a:gradFill rotWithShape="1">
              <a:gsLst>
                <a:gs pos="0">
                  <a:srgbClr val="EAEAEA">
                    <a:alpha val="0"/>
                  </a:srgbClr>
                </a:gs>
                <a:gs pos="50000">
                  <a:srgbClr val="EAEAEA">
                    <a:gamma/>
                    <a:shade val="85882"/>
                    <a:invGamma/>
                  </a:srgbClr>
                </a:gs>
                <a:gs pos="100000">
                  <a:srgbClr val="EAEAEA">
                    <a:alpha val="0"/>
                  </a:srgbClr>
                </a:gs>
              </a:gsLst>
              <a:lin ang="0" scaled="1"/>
            </a:gradFill>
            <a:ln w="9525">
              <a:noFill/>
              <a:miter lim="800000"/>
              <a:headEnd/>
              <a:tailEnd/>
            </a:ln>
            <a:effectLst/>
          </p:spPr>
          <p:txBody>
            <a:bodyPr wrap="none" anchor="ctr" anchorCtr="1"/>
            <a:lstStyle/>
            <a:p>
              <a:pPr>
                <a:defRPr/>
              </a:pPr>
              <a:r>
                <a:rPr lang="en-US" sz="1800" baseline="0">
                  <a:latin typeface="Calibri"/>
                  <a:cs typeface="Calibri"/>
                  <a:sym typeface="Symbol" pitchFamily="18" charset="2"/>
                </a:rPr>
                <a:t>Radio</a:t>
              </a:r>
            </a:p>
          </p:txBody>
        </p:sp>
        <p:sp>
          <p:nvSpPr>
            <p:cNvPr id="646176" name="Text Box 32"/>
            <p:cNvSpPr txBox="1">
              <a:spLocks noChangeArrowheads="1"/>
            </p:cNvSpPr>
            <p:nvPr/>
          </p:nvSpPr>
          <p:spPr bwMode="auto">
            <a:xfrm>
              <a:off x="4386" y="1694"/>
              <a:ext cx="266" cy="198"/>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4</a:t>
              </a:r>
            </a:p>
          </p:txBody>
        </p:sp>
        <p:sp>
          <p:nvSpPr>
            <p:cNvPr id="646177" name="Text Box 33"/>
            <p:cNvSpPr txBox="1">
              <a:spLocks noChangeArrowheads="1"/>
            </p:cNvSpPr>
            <p:nvPr/>
          </p:nvSpPr>
          <p:spPr bwMode="auto">
            <a:xfrm>
              <a:off x="3110" y="1929"/>
              <a:ext cx="2129" cy="196"/>
            </a:xfrm>
            <a:prstGeom prst="rect">
              <a:avLst/>
            </a:prstGeom>
            <a:noFill/>
            <a:ln w="9525">
              <a:noFill/>
              <a:miter lim="800000"/>
              <a:headEnd/>
              <a:tailEnd/>
            </a:ln>
            <a:effectLst/>
          </p:spPr>
          <p:txBody>
            <a:bodyPr>
              <a:spAutoFit/>
            </a:bodyPr>
            <a:lstStyle/>
            <a:p>
              <a:pPr algn="ctr">
                <a:spcBef>
                  <a:spcPct val="50000"/>
                </a:spcBef>
                <a:defRPr/>
              </a:pPr>
              <a:r>
                <a:rPr lang="en-US" sz="1800" baseline="0">
                  <a:effectLst>
                    <a:outerShdw blurRad="38100" dist="38100" dir="2700000" algn="tl">
                      <a:srgbClr val="C0C0C0"/>
                    </a:outerShdw>
                  </a:effectLst>
                  <a:latin typeface="Calibri"/>
                  <a:cs typeface="Calibri"/>
                </a:rPr>
                <a:t>wave length [m]</a:t>
              </a:r>
            </a:p>
          </p:txBody>
        </p:sp>
      </p:grpSp>
      <p:sp>
        <p:nvSpPr>
          <p:cNvPr id="646178" name="AutoShape 34"/>
          <p:cNvSpPr>
            <a:spLocks noChangeArrowheads="1"/>
          </p:cNvSpPr>
          <p:nvPr/>
        </p:nvSpPr>
        <p:spPr bwMode="auto">
          <a:xfrm flipV="1">
            <a:off x="2125663" y="2907827"/>
            <a:ext cx="4246562" cy="12795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379 w 21600"/>
              <a:gd name="T13" fmla="*/ 5379 h 21600"/>
              <a:gd name="T14" fmla="*/ 16221 w 21600"/>
              <a:gd name="T15" fmla="*/ 16221 h 21600"/>
            </a:gdLst>
            <a:ahLst/>
            <a:cxnLst>
              <a:cxn ang="T8">
                <a:pos x="T0" y="T1"/>
              </a:cxn>
              <a:cxn ang="T9">
                <a:pos x="T2" y="T3"/>
              </a:cxn>
              <a:cxn ang="T10">
                <a:pos x="T4" y="T5"/>
              </a:cxn>
              <a:cxn ang="T11">
                <a:pos x="T6" y="T7"/>
              </a:cxn>
            </a:cxnLst>
            <a:rect l="T12" t="T13" r="T14" b="T15"/>
            <a:pathLst>
              <a:path w="21600" h="21600">
                <a:moveTo>
                  <a:pt x="0" y="0"/>
                </a:moveTo>
                <a:lnTo>
                  <a:pt x="7157" y="21600"/>
                </a:lnTo>
                <a:lnTo>
                  <a:pt x="14443" y="21600"/>
                </a:lnTo>
                <a:lnTo>
                  <a:pt x="21600" y="0"/>
                </a:lnTo>
                <a:close/>
              </a:path>
            </a:pathLst>
          </a:custGeom>
          <a:solidFill>
            <a:schemeClr val="accent2">
              <a:alpha val="79999"/>
            </a:schemeClr>
          </a:solidFill>
          <a:ln w="9525">
            <a:noFill/>
            <a:miter lim="800000"/>
            <a:headEnd/>
            <a:tailEnd/>
          </a:ln>
        </p:spPr>
        <p:txBody>
          <a:bodyPr rot="10800000" wrap="none" anchor="ctr"/>
          <a:lstStyle/>
          <a:p>
            <a:pPr algn="ctr"/>
            <a:endParaRPr lang="en-US" sz="1800" b="0" baseline="0">
              <a:latin typeface="Calibri"/>
              <a:cs typeface="Calibri"/>
            </a:endParaRPr>
          </a:p>
        </p:txBody>
      </p:sp>
      <p:sp>
        <p:nvSpPr>
          <p:cNvPr id="646179" name="Text Box 35"/>
          <p:cNvSpPr txBox="1">
            <a:spLocks noChangeArrowheads="1"/>
          </p:cNvSpPr>
          <p:nvPr/>
        </p:nvSpPr>
        <p:spPr bwMode="auto">
          <a:xfrm>
            <a:off x="611188" y="1221902"/>
            <a:ext cx="8521700" cy="457200"/>
          </a:xfrm>
          <a:prstGeom prst="rect">
            <a:avLst/>
          </a:prstGeom>
          <a:noFill/>
          <a:ln w="9525">
            <a:noFill/>
            <a:miter lim="800000"/>
            <a:headEnd/>
            <a:tailEnd/>
          </a:ln>
          <a:effectLst>
            <a:outerShdw dist="28398" dir="3806097" algn="ctr" rotWithShape="0">
              <a:schemeClr val="bg1"/>
            </a:outerShdw>
          </a:effectLst>
        </p:spPr>
        <p:txBody>
          <a:bodyPr>
            <a:spAutoFit/>
          </a:bodyPr>
          <a:lstStyle/>
          <a:p>
            <a:pPr>
              <a:spcBef>
                <a:spcPct val="50000"/>
              </a:spcBef>
              <a:defRPr/>
            </a:pPr>
            <a:r>
              <a:rPr lang="en-US" sz="2400" baseline="0">
                <a:latin typeface="Calibri"/>
                <a:cs typeface="Calibri"/>
              </a:rPr>
              <a:t>Electromagnetic spectrum and attenuation in the body</a:t>
            </a:r>
          </a:p>
        </p:txBody>
      </p:sp>
      <p:sp>
        <p:nvSpPr>
          <p:cNvPr id="2" name="Slide Number Placeholder 1">
            <a:extLst>
              <a:ext uri="{FF2B5EF4-FFF2-40B4-BE49-F238E27FC236}">
                <a16:creationId xmlns:a16="http://schemas.microsoft.com/office/drawing/2014/main" id="{02E5BA05-A99B-3246-B1AB-674C33E398A8}"/>
              </a:ext>
            </a:extLst>
          </p:cNvPr>
          <p:cNvSpPr>
            <a:spLocks noGrp="1"/>
          </p:cNvSpPr>
          <p:nvPr>
            <p:ph type="sldNum" sz="quarter" idx="4"/>
          </p:nvPr>
        </p:nvSpPr>
        <p:spPr/>
        <p:txBody>
          <a:bodyPr/>
          <a:lstStyle/>
          <a:p>
            <a:fld id="{79594931-7310-8546-9CE2-0B8C244628BE}" type="slidenum">
              <a:rPr lang="en-US" smtClean="0"/>
              <a:pPr/>
              <a:t>5</a:t>
            </a:fld>
            <a:endParaRPr lang="en-US"/>
          </a:p>
        </p:txBody>
      </p:sp>
    </p:spTree>
    <p:extLst>
      <p:ext uri="{BB962C8B-B14F-4D97-AF65-F5344CB8AC3E}">
        <p14:creationId xmlns:p14="http://schemas.microsoft.com/office/powerpoint/2010/main" val="165663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46178"/>
                                        </p:tgtEl>
                                        <p:attrNameLst>
                                          <p:attrName>style.visibility</p:attrName>
                                        </p:attrNameLst>
                                      </p:cBhvr>
                                      <p:to>
                                        <p:strVal val="visible"/>
                                      </p:to>
                                    </p:set>
                                    <p:animEffect transition="in" filter="wipe(down)">
                                      <p:cBhvr>
                                        <p:cTn id="7" dur="500"/>
                                        <p:tgtEl>
                                          <p:spTgt spid="646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17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370" name="Picture 2"/>
          <p:cNvPicPr>
            <a:picLocks noChangeAspect="1" noChangeArrowheads="1"/>
          </p:cNvPicPr>
          <p:nvPr/>
        </p:nvPicPr>
        <p:blipFill>
          <a:blip r:embed="rId7">
            <a:grayscl/>
          </a:blip>
          <a:srcRect/>
          <a:stretch>
            <a:fillRect/>
          </a:stretch>
        </p:blipFill>
        <p:spPr bwMode="auto">
          <a:xfrm>
            <a:off x="6072188" y="3967163"/>
            <a:ext cx="2016125" cy="1881187"/>
          </a:xfrm>
          <a:prstGeom prst="rect">
            <a:avLst/>
          </a:prstGeom>
          <a:noFill/>
          <a:ln w="9525">
            <a:noFill/>
            <a:miter lim="800000"/>
            <a:headEnd/>
            <a:tailEnd/>
          </a:ln>
        </p:spPr>
      </p:pic>
      <p:pic>
        <p:nvPicPr>
          <p:cNvPr id="570371" name="Picture 3"/>
          <p:cNvPicPr>
            <a:picLocks noChangeAspect="1" noChangeArrowheads="1"/>
          </p:cNvPicPr>
          <p:nvPr/>
        </p:nvPicPr>
        <p:blipFill>
          <a:blip r:embed="rId7">
            <a:grayscl/>
          </a:blip>
          <a:srcRect/>
          <a:stretch>
            <a:fillRect/>
          </a:stretch>
        </p:blipFill>
        <p:spPr bwMode="auto">
          <a:xfrm>
            <a:off x="3654425" y="4722813"/>
            <a:ext cx="2016125" cy="1881187"/>
          </a:xfrm>
          <a:prstGeom prst="rect">
            <a:avLst/>
          </a:prstGeom>
          <a:noFill/>
          <a:ln w="9525">
            <a:noFill/>
            <a:miter lim="800000"/>
            <a:headEnd/>
            <a:tailEnd/>
          </a:ln>
        </p:spPr>
      </p:pic>
      <p:pic>
        <p:nvPicPr>
          <p:cNvPr id="570372" name="Picture 4"/>
          <p:cNvPicPr>
            <a:picLocks noChangeAspect="1" noChangeArrowheads="1"/>
          </p:cNvPicPr>
          <p:nvPr/>
        </p:nvPicPr>
        <p:blipFill>
          <a:blip r:embed="rId7">
            <a:grayscl/>
          </a:blip>
          <a:srcRect/>
          <a:stretch>
            <a:fillRect/>
          </a:stretch>
        </p:blipFill>
        <p:spPr bwMode="auto">
          <a:xfrm>
            <a:off x="1206500" y="3971925"/>
            <a:ext cx="2016125" cy="1881188"/>
          </a:xfrm>
          <a:prstGeom prst="rect">
            <a:avLst/>
          </a:prstGeom>
          <a:noFill/>
          <a:ln w="9525">
            <a:noFill/>
            <a:miter lim="800000"/>
            <a:headEnd/>
            <a:tailEnd/>
          </a:ln>
        </p:spPr>
      </p:pic>
      <p:sp>
        <p:nvSpPr>
          <p:cNvPr id="28677" name="Rectangle 7"/>
          <p:cNvSpPr>
            <a:spLocks noGrp="1" noChangeArrowheads="1"/>
          </p:cNvSpPr>
          <p:nvPr>
            <p:ph type="title"/>
          </p:nvPr>
        </p:nvSpPr>
        <p:spPr/>
        <p:txBody>
          <a:bodyPr/>
          <a:lstStyle/>
          <a:p>
            <a:pPr eaLnBrk="1" hangingPunct="1"/>
            <a:r>
              <a:rPr lang="en-US">
                <a:latin typeface="Calibri"/>
                <a:cs typeface="Calibri"/>
              </a:rPr>
              <a:t>Medical imaging</a:t>
            </a:r>
          </a:p>
        </p:txBody>
      </p:sp>
      <p:sp>
        <p:nvSpPr>
          <p:cNvPr id="570377" name="Text Box 9"/>
          <p:cNvSpPr txBox="1">
            <a:spLocks noChangeArrowheads="1"/>
          </p:cNvSpPr>
          <p:nvPr/>
        </p:nvSpPr>
        <p:spPr bwMode="auto">
          <a:xfrm>
            <a:off x="5399088" y="3575050"/>
            <a:ext cx="327660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MRI</a:t>
            </a:r>
          </a:p>
        </p:txBody>
      </p:sp>
      <p:sp>
        <p:nvSpPr>
          <p:cNvPr id="570378" name="Text Box 10"/>
          <p:cNvSpPr txBox="1">
            <a:spLocks noChangeArrowheads="1"/>
          </p:cNvSpPr>
          <p:nvPr/>
        </p:nvSpPr>
        <p:spPr bwMode="auto">
          <a:xfrm>
            <a:off x="3455988" y="4149080"/>
            <a:ext cx="2268537"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dirty="0">
                <a:latin typeface="Calibri"/>
                <a:cs typeface="Calibri"/>
              </a:rPr>
              <a:t>X-ray, CT</a:t>
            </a:r>
          </a:p>
        </p:txBody>
      </p:sp>
      <p:sp>
        <p:nvSpPr>
          <p:cNvPr id="570379" name="Text Box 11"/>
          <p:cNvSpPr txBox="1">
            <a:spLocks noChangeArrowheads="1"/>
          </p:cNvSpPr>
          <p:nvPr/>
        </p:nvSpPr>
        <p:spPr bwMode="auto">
          <a:xfrm>
            <a:off x="1008063" y="3573463"/>
            <a:ext cx="2268537"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PET</a:t>
            </a:r>
          </a:p>
        </p:txBody>
      </p:sp>
      <p:pic>
        <p:nvPicPr>
          <p:cNvPr id="570380" name="ct_aortic_valve.avi">
            <a:hlinkClick r:id="" action="ppaction://media"/>
          </p:cNvPr>
          <p:cNvPicPr/>
          <p:nvPr>
            <a:videoFile r:link="rId2"/>
            <p:extLst>
              <p:ext uri="{DAA4B4D4-6D71-4841-9C94-3DE7FCFB9230}">
                <p14:media xmlns:p14="http://schemas.microsoft.com/office/powerpoint/2010/main" r:link="rId1"/>
              </p:ext>
            </p:extLst>
          </p:nvPr>
        </p:nvPicPr>
        <p:blipFill>
          <a:blip r:embed="rId8" cstate="print"/>
          <a:srcRect/>
          <a:stretch>
            <a:fillRect/>
          </a:stretch>
        </p:blipFill>
        <p:spPr bwMode="auto">
          <a:xfrm>
            <a:off x="3708400" y="4681538"/>
            <a:ext cx="1800225" cy="1800225"/>
          </a:xfrm>
          <a:prstGeom prst="rect">
            <a:avLst/>
          </a:prstGeom>
          <a:noFill/>
          <a:ln w="76200" cmpd="sng">
            <a:solidFill>
              <a:srgbClr val="1269B0"/>
            </a:solidFill>
            <a:miter lim="800000"/>
            <a:headEnd/>
            <a:tailEnd/>
          </a:ln>
        </p:spPr>
      </p:pic>
      <p:pic>
        <p:nvPicPr>
          <p:cNvPr id="570382" name="mr_bffe_la.mpg">
            <a:hlinkClick r:id="" action="ppaction://media"/>
          </p:cNvPr>
          <p:cNvPicPr/>
          <p:nvPr>
            <a:videoFile r:link="rId4"/>
            <p:extLst>
              <p:ext uri="{DAA4B4D4-6D71-4841-9C94-3DE7FCFB9230}">
                <p14:media xmlns:p14="http://schemas.microsoft.com/office/powerpoint/2010/main" r:link="rId3"/>
              </p:ext>
            </p:extLst>
          </p:nvPr>
        </p:nvPicPr>
        <p:blipFill>
          <a:blip r:embed="rId9"/>
          <a:srcRect/>
          <a:stretch>
            <a:fillRect/>
          </a:stretch>
        </p:blipFill>
        <p:spPr bwMode="auto">
          <a:xfrm>
            <a:off x="6119813" y="3933825"/>
            <a:ext cx="1800225" cy="1800225"/>
          </a:xfrm>
          <a:prstGeom prst="rect">
            <a:avLst/>
          </a:prstGeom>
          <a:noFill/>
          <a:ln w="9525">
            <a:noFill/>
            <a:miter lim="800000"/>
            <a:headEnd/>
            <a:tailEnd/>
          </a:ln>
        </p:spPr>
      </p:pic>
      <p:pic>
        <p:nvPicPr>
          <p:cNvPr id="570383" name="Picture 15"/>
          <p:cNvPicPr>
            <a:picLocks noChangeArrowheads="1"/>
          </p:cNvPicPr>
          <p:nvPr/>
        </p:nvPicPr>
        <p:blipFill>
          <a:blip r:embed="rId10">
            <a:grayscl/>
          </a:blip>
          <a:srcRect l="1431" t="11920" r="58490" b="11920"/>
          <a:stretch>
            <a:fillRect/>
          </a:stretch>
        </p:blipFill>
        <p:spPr bwMode="auto">
          <a:xfrm>
            <a:off x="1258888" y="3933825"/>
            <a:ext cx="1800225" cy="1800225"/>
          </a:xfrm>
          <a:prstGeom prst="rect">
            <a:avLst/>
          </a:prstGeom>
          <a:noFill/>
          <a:ln w="9525">
            <a:noFill/>
            <a:miter lim="800000"/>
            <a:headEnd/>
            <a:tailEnd/>
          </a:ln>
        </p:spPr>
      </p:pic>
      <p:grpSp>
        <p:nvGrpSpPr>
          <p:cNvPr id="28684" name="Group 16"/>
          <p:cNvGrpSpPr>
            <a:grpSpLocks/>
          </p:cNvGrpSpPr>
          <p:nvPr/>
        </p:nvGrpSpPr>
        <p:grpSpPr bwMode="auto">
          <a:xfrm>
            <a:off x="1258888" y="1558925"/>
            <a:ext cx="7129462" cy="1941513"/>
            <a:chOff x="748" y="937"/>
            <a:chExt cx="4491" cy="1223"/>
          </a:xfrm>
        </p:grpSpPr>
        <p:sp>
          <p:nvSpPr>
            <p:cNvPr id="570400" name="Text Box 32"/>
            <p:cNvSpPr txBox="1">
              <a:spLocks noChangeArrowheads="1"/>
            </p:cNvSpPr>
            <p:nvPr/>
          </p:nvSpPr>
          <p:spPr bwMode="auto">
            <a:xfrm>
              <a:off x="4015" y="1694"/>
              <a:ext cx="313" cy="233"/>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2</a:t>
              </a:r>
            </a:p>
          </p:txBody>
        </p:sp>
        <p:pic>
          <p:nvPicPr>
            <p:cNvPr id="28687" name="Picture 17"/>
            <p:cNvPicPr>
              <a:picLocks noChangeArrowheads="1"/>
            </p:cNvPicPr>
            <p:nvPr/>
          </p:nvPicPr>
          <p:blipFill>
            <a:blip r:embed="rId11">
              <a:clrChange>
                <a:clrFrom>
                  <a:srgbClr val="FFFFFF"/>
                </a:clrFrom>
                <a:clrTo>
                  <a:srgbClr val="FFFFFF">
                    <a:alpha val="0"/>
                  </a:srgbClr>
                </a:clrTo>
              </a:clrChange>
            </a:blip>
            <a:srcRect l="16675" t="86005" r="10440" b="8617"/>
            <a:stretch>
              <a:fillRect/>
            </a:stretch>
          </p:blipFill>
          <p:spPr bwMode="auto">
            <a:xfrm>
              <a:off x="2690" y="1379"/>
              <a:ext cx="89" cy="220"/>
            </a:xfrm>
            <a:prstGeom prst="rect">
              <a:avLst/>
            </a:prstGeom>
            <a:noFill/>
            <a:ln w="9525">
              <a:noFill/>
              <a:miter lim="800000"/>
              <a:headEnd/>
              <a:tailEnd/>
            </a:ln>
          </p:spPr>
        </p:pic>
        <p:sp>
          <p:nvSpPr>
            <p:cNvPr id="570386" name="Text Box 18"/>
            <p:cNvSpPr txBox="1">
              <a:spLocks noChangeArrowheads="1"/>
            </p:cNvSpPr>
            <p:nvPr/>
          </p:nvSpPr>
          <p:spPr bwMode="auto">
            <a:xfrm>
              <a:off x="969" y="937"/>
              <a:ext cx="971" cy="221"/>
            </a:xfrm>
            <a:prstGeom prst="rect">
              <a:avLst/>
            </a:prstGeom>
            <a:gradFill rotWithShape="1">
              <a:gsLst>
                <a:gs pos="0">
                  <a:srgbClr val="EAEAEA">
                    <a:alpha val="0"/>
                  </a:srgbClr>
                </a:gs>
                <a:gs pos="50000">
                  <a:srgbClr val="EAEAEA">
                    <a:gamma/>
                    <a:shade val="85882"/>
                    <a:invGamma/>
                  </a:srgbClr>
                </a:gs>
                <a:gs pos="100000">
                  <a:srgbClr val="EAEAEA">
                    <a:alpha val="0"/>
                  </a:srgbClr>
                </a:gs>
              </a:gsLst>
              <a:lin ang="0" scaled="1"/>
            </a:gradFill>
            <a:ln w="9525">
              <a:noFill/>
              <a:miter lim="800000"/>
              <a:headEnd/>
              <a:tailEnd/>
            </a:ln>
            <a:effectLst/>
          </p:spPr>
          <p:txBody>
            <a:bodyPr wrap="none" anchor="ctr" anchorCtr="1"/>
            <a:lstStyle/>
            <a:p>
              <a:pPr>
                <a:defRPr/>
              </a:pPr>
              <a:r>
                <a:rPr lang="en-US" sz="1800" baseline="0">
                  <a:latin typeface="Calibri"/>
                  <a:cs typeface="Calibri"/>
                  <a:sym typeface="Symbol" pitchFamily="18" charset="2"/>
                </a:rPr>
                <a:t>Gamma</a:t>
              </a:r>
            </a:p>
          </p:txBody>
        </p:sp>
        <p:sp>
          <p:nvSpPr>
            <p:cNvPr id="570387" name="Text Box 19"/>
            <p:cNvSpPr txBox="1">
              <a:spLocks noChangeArrowheads="1"/>
            </p:cNvSpPr>
            <p:nvPr/>
          </p:nvSpPr>
          <p:spPr bwMode="auto">
            <a:xfrm>
              <a:off x="1499" y="1158"/>
              <a:ext cx="883" cy="221"/>
            </a:xfrm>
            <a:prstGeom prst="rect">
              <a:avLst/>
            </a:prstGeom>
            <a:gradFill rotWithShape="1">
              <a:gsLst>
                <a:gs pos="0">
                  <a:srgbClr val="EAEAEA">
                    <a:alpha val="0"/>
                  </a:srgbClr>
                </a:gs>
                <a:gs pos="50000">
                  <a:srgbClr val="EAEAEA">
                    <a:gamma/>
                    <a:shade val="85882"/>
                    <a:invGamma/>
                  </a:srgbClr>
                </a:gs>
                <a:gs pos="100000">
                  <a:srgbClr val="EAEAEA">
                    <a:alpha val="0"/>
                  </a:srgbClr>
                </a:gs>
              </a:gsLst>
              <a:lin ang="0" scaled="1"/>
            </a:gradFill>
            <a:ln w="9525">
              <a:noFill/>
              <a:miter lim="800000"/>
              <a:headEnd/>
              <a:tailEnd/>
            </a:ln>
            <a:effectLst/>
          </p:spPr>
          <p:txBody>
            <a:bodyPr wrap="none" anchor="ctr" anchorCtr="1"/>
            <a:lstStyle/>
            <a:p>
              <a:pPr>
                <a:defRPr/>
              </a:pPr>
              <a:r>
                <a:rPr lang="en-US" sz="1800" baseline="0">
                  <a:latin typeface="Calibri"/>
                  <a:cs typeface="Calibri"/>
                  <a:sym typeface="Symbol" pitchFamily="18" charset="2"/>
                </a:rPr>
                <a:t>X-ray</a:t>
              </a:r>
            </a:p>
          </p:txBody>
        </p:sp>
        <p:sp>
          <p:nvSpPr>
            <p:cNvPr id="28694" name="Text Box 20"/>
            <p:cNvSpPr txBox="1">
              <a:spLocks noChangeArrowheads="1"/>
            </p:cNvSpPr>
            <p:nvPr/>
          </p:nvSpPr>
          <p:spPr bwMode="auto">
            <a:xfrm>
              <a:off x="2147" y="1379"/>
              <a:ext cx="543" cy="220"/>
            </a:xfrm>
            <a:prstGeom prst="rect">
              <a:avLst/>
            </a:prstGeom>
            <a:gradFill rotWithShape="1">
              <a:gsLst>
                <a:gs pos="0">
                  <a:srgbClr val="EAEAEA">
                    <a:alpha val="0"/>
                  </a:srgbClr>
                </a:gs>
                <a:gs pos="100000">
                  <a:srgbClr val="C9C9C9"/>
                </a:gs>
              </a:gsLst>
              <a:lin ang="0" scaled="1"/>
            </a:gradFill>
            <a:ln w="9525">
              <a:noFill/>
              <a:miter lim="800000"/>
              <a:headEnd/>
              <a:tailEnd/>
            </a:ln>
          </p:spPr>
          <p:txBody>
            <a:bodyPr wrap="none" anchor="ctr" anchorCtr="1"/>
            <a:lstStyle/>
            <a:p>
              <a:r>
                <a:rPr lang="en-US" sz="1800" baseline="0">
                  <a:latin typeface="Calibri"/>
                  <a:cs typeface="Calibri"/>
                  <a:sym typeface="Symbol" pitchFamily="18" charset="2"/>
                </a:rPr>
                <a:t>UV</a:t>
              </a:r>
            </a:p>
          </p:txBody>
        </p:sp>
        <p:sp>
          <p:nvSpPr>
            <p:cNvPr id="28695" name="Line 21"/>
            <p:cNvSpPr>
              <a:spLocks noChangeShapeType="1"/>
            </p:cNvSpPr>
            <p:nvPr/>
          </p:nvSpPr>
          <p:spPr bwMode="auto">
            <a:xfrm>
              <a:off x="748" y="1645"/>
              <a:ext cx="4106" cy="0"/>
            </a:xfrm>
            <a:prstGeom prst="line">
              <a:avLst/>
            </a:prstGeom>
            <a:noFill/>
            <a:ln w="9525">
              <a:solidFill>
                <a:srgbClr val="4D4D4D"/>
              </a:solidFill>
              <a:round/>
              <a:headEnd/>
              <a:tailEnd/>
            </a:ln>
          </p:spPr>
          <p:txBody>
            <a:bodyPr/>
            <a:lstStyle/>
            <a:p>
              <a:endParaRPr lang="en-US">
                <a:latin typeface="Calibri"/>
                <a:cs typeface="Calibri"/>
              </a:endParaRPr>
            </a:p>
          </p:txBody>
        </p:sp>
        <p:sp>
          <p:nvSpPr>
            <p:cNvPr id="570390" name="Text Box 22"/>
            <p:cNvSpPr txBox="1">
              <a:spLocks noChangeArrowheads="1"/>
            </p:cNvSpPr>
            <p:nvPr/>
          </p:nvSpPr>
          <p:spPr bwMode="auto">
            <a:xfrm>
              <a:off x="837" y="1694"/>
              <a:ext cx="392" cy="233"/>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-16</a:t>
              </a:r>
            </a:p>
          </p:txBody>
        </p:sp>
        <p:sp>
          <p:nvSpPr>
            <p:cNvPr id="570391" name="Text Box 23"/>
            <p:cNvSpPr txBox="1">
              <a:spLocks noChangeArrowheads="1"/>
            </p:cNvSpPr>
            <p:nvPr/>
          </p:nvSpPr>
          <p:spPr bwMode="auto">
            <a:xfrm>
              <a:off x="1189" y="1694"/>
              <a:ext cx="392" cy="233"/>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-14</a:t>
              </a:r>
            </a:p>
          </p:txBody>
        </p:sp>
        <p:sp>
          <p:nvSpPr>
            <p:cNvPr id="570392" name="Text Box 24"/>
            <p:cNvSpPr txBox="1">
              <a:spLocks noChangeArrowheads="1"/>
            </p:cNvSpPr>
            <p:nvPr/>
          </p:nvSpPr>
          <p:spPr bwMode="auto">
            <a:xfrm>
              <a:off x="1543" y="1694"/>
              <a:ext cx="392" cy="233"/>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-12</a:t>
              </a:r>
            </a:p>
          </p:txBody>
        </p:sp>
        <p:sp>
          <p:nvSpPr>
            <p:cNvPr id="570393" name="Text Box 25"/>
            <p:cNvSpPr txBox="1">
              <a:spLocks noChangeArrowheads="1"/>
            </p:cNvSpPr>
            <p:nvPr/>
          </p:nvSpPr>
          <p:spPr bwMode="auto">
            <a:xfrm>
              <a:off x="1895" y="1694"/>
              <a:ext cx="392" cy="233"/>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-10</a:t>
              </a:r>
            </a:p>
          </p:txBody>
        </p:sp>
        <p:sp>
          <p:nvSpPr>
            <p:cNvPr id="570394" name="Text Box 26"/>
            <p:cNvSpPr txBox="1">
              <a:spLocks noChangeArrowheads="1"/>
            </p:cNvSpPr>
            <p:nvPr/>
          </p:nvSpPr>
          <p:spPr bwMode="auto">
            <a:xfrm>
              <a:off x="2235" y="1694"/>
              <a:ext cx="343" cy="233"/>
            </a:xfrm>
            <a:prstGeom prst="rect">
              <a:avLst/>
            </a:prstGeom>
            <a:solidFill>
              <a:srgbClr val="FFFFFF">
                <a:alpha val="70000"/>
              </a:srgbClr>
            </a:solid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-8</a:t>
              </a:r>
            </a:p>
          </p:txBody>
        </p:sp>
        <p:sp>
          <p:nvSpPr>
            <p:cNvPr id="570395" name="Text Box 27"/>
            <p:cNvSpPr txBox="1">
              <a:spLocks noChangeArrowheads="1"/>
            </p:cNvSpPr>
            <p:nvPr/>
          </p:nvSpPr>
          <p:spPr bwMode="auto">
            <a:xfrm>
              <a:off x="2583" y="1694"/>
              <a:ext cx="340" cy="232"/>
            </a:xfrm>
            <a:prstGeom prst="rect">
              <a:avLst/>
            </a:prstGeom>
            <a:solidFill>
              <a:srgbClr val="FFFFFF">
                <a:alpha val="70000"/>
              </a:srgbClr>
            </a:solid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-6</a:t>
              </a:r>
            </a:p>
          </p:txBody>
        </p:sp>
        <p:sp>
          <p:nvSpPr>
            <p:cNvPr id="570396" name="Text Box 28"/>
            <p:cNvSpPr txBox="1">
              <a:spLocks noChangeArrowheads="1"/>
            </p:cNvSpPr>
            <p:nvPr/>
          </p:nvSpPr>
          <p:spPr bwMode="auto">
            <a:xfrm>
              <a:off x="2933" y="1694"/>
              <a:ext cx="343" cy="233"/>
            </a:xfrm>
            <a:prstGeom prst="rect">
              <a:avLst/>
            </a:prstGeom>
            <a:solidFill>
              <a:srgbClr val="FFFFFF">
                <a:alpha val="70000"/>
              </a:srgbClr>
            </a:solid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-4</a:t>
              </a:r>
            </a:p>
          </p:txBody>
        </p:sp>
        <p:sp>
          <p:nvSpPr>
            <p:cNvPr id="570397" name="Text Box 29"/>
            <p:cNvSpPr txBox="1">
              <a:spLocks noChangeArrowheads="1"/>
            </p:cNvSpPr>
            <p:nvPr/>
          </p:nvSpPr>
          <p:spPr bwMode="auto">
            <a:xfrm>
              <a:off x="3290" y="1694"/>
              <a:ext cx="343" cy="233"/>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-2</a:t>
              </a:r>
            </a:p>
          </p:txBody>
        </p:sp>
        <p:sp>
          <p:nvSpPr>
            <p:cNvPr id="570398" name="Text Box 30"/>
            <p:cNvSpPr txBox="1">
              <a:spLocks noChangeArrowheads="1"/>
            </p:cNvSpPr>
            <p:nvPr/>
          </p:nvSpPr>
          <p:spPr bwMode="auto">
            <a:xfrm>
              <a:off x="3648" y="1694"/>
              <a:ext cx="312" cy="232"/>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0</a:t>
              </a:r>
            </a:p>
          </p:txBody>
        </p:sp>
        <p:sp>
          <p:nvSpPr>
            <p:cNvPr id="28707" name="Text Box 33"/>
            <p:cNvSpPr txBox="1">
              <a:spLocks noChangeArrowheads="1"/>
            </p:cNvSpPr>
            <p:nvPr/>
          </p:nvSpPr>
          <p:spPr bwMode="auto">
            <a:xfrm>
              <a:off x="2765" y="1379"/>
              <a:ext cx="543" cy="220"/>
            </a:xfrm>
            <a:prstGeom prst="rect">
              <a:avLst/>
            </a:prstGeom>
            <a:gradFill rotWithShape="1">
              <a:gsLst>
                <a:gs pos="0">
                  <a:srgbClr val="C9C9C9"/>
                </a:gs>
                <a:gs pos="100000">
                  <a:srgbClr val="EAEAEA">
                    <a:alpha val="0"/>
                  </a:srgbClr>
                </a:gs>
              </a:gsLst>
              <a:lin ang="0" scaled="1"/>
            </a:gradFill>
            <a:ln w="9525">
              <a:noFill/>
              <a:miter lim="800000"/>
              <a:headEnd/>
              <a:tailEnd/>
            </a:ln>
          </p:spPr>
          <p:txBody>
            <a:bodyPr wrap="none" anchor="ctr" anchorCtr="1"/>
            <a:lstStyle/>
            <a:p>
              <a:r>
                <a:rPr lang="en-US" sz="1800" baseline="0">
                  <a:latin typeface="Calibri"/>
                  <a:cs typeface="Calibri"/>
                  <a:sym typeface="Symbol" pitchFamily="18" charset="2"/>
                </a:rPr>
                <a:t>IR</a:t>
              </a:r>
            </a:p>
          </p:txBody>
        </p:sp>
        <p:sp>
          <p:nvSpPr>
            <p:cNvPr id="570402" name="Text Box 34"/>
            <p:cNvSpPr txBox="1">
              <a:spLocks noChangeArrowheads="1"/>
            </p:cNvSpPr>
            <p:nvPr/>
          </p:nvSpPr>
          <p:spPr bwMode="auto">
            <a:xfrm>
              <a:off x="3075" y="1158"/>
              <a:ext cx="625" cy="221"/>
            </a:xfrm>
            <a:prstGeom prst="rect">
              <a:avLst/>
            </a:prstGeom>
            <a:gradFill rotWithShape="1">
              <a:gsLst>
                <a:gs pos="0">
                  <a:srgbClr val="EAEAEA">
                    <a:alpha val="0"/>
                  </a:srgbClr>
                </a:gs>
                <a:gs pos="50000">
                  <a:srgbClr val="EAEAEA">
                    <a:gamma/>
                    <a:shade val="85882"/>
                    <a:invGamma/>
                  </a:srgbClr>
                </a:gs>
                <a:gs pos="100000">
                  <a:srgbClr val="EAEAEA">
                    <a:alpha val="0"/>
                  </a:srgbClr>
                </a:gs>
              </a:gsLst>
              <a:lin ang="0" scaled="1"/>
            </a:gradFill>
            <a:ln w="9525">
              <a:noFill/>
              <a:miter lim="800000"/>
              <a:headEnd/>
              <a:tailEnd/>
            </a:ln>
            <a:effectLst/>
          </p:spPr>
          <p:txBody>
            <a:bodyPr wrap="none" anchor="ctr" anchorCtr="1"/>
            <a:lstStyle/>
            <a:p>
              <a:pPr>
                <a:defRPr/>
              </a:pPr>
              <a:r>
                <a:rPr lang="en-US" sz="1800" baseline="0">
                  <a:latin typeface="Calibri"/>
                  <a:cs typeface="Calibri"/>
                  <a:sym typeface="Symbol" pitchFamily="18" charset="2"/>
                </a:rPr>
                <a:t>Micro</a:t>
              </a:r>
            </a:p>
          </p:txBody>
        </p:sp>
        <p:sp>
          <p:nvSpPr>
            <p:cNvPr id="570403" name="Text Box 35"/>
            <p:cNvSpPr txBox="1">
              <a:spLocks noChangeArrowheads="1"/>
            </p:cNvSpPr>
            <p:nvPr/>
          </p:nvSpPr>
          <p:spPr bwMode="auto">
            <a:xfrm>
              <a:off x="3441" y="937"/>
              <a:ext cx="1193" cy="221"/>
            </a:xfrm>
            <a:prstGeom prst="rect">
              <a:avLst/>
            </a:prstGeom>
            <a:gradFill rotWithShape="1">
              <a:gsLst>
                <a:gs pos="0">
                  <a:srgbClr val="EAEAEA">
                    <a:alpha val="0"/>
                  </a:srgbClr>
                </a:gs>
                <a:gs pos="50000">
                  <a:srgbClr val="EAEAEA">
                    <a:gamma/>
                    <a:shade val="85882"/>
                    <a:invGamma/>
                  </a:srgbClr>
                </a:gs>
                <a:gs pos="100000">
                  <a:srgbClr val="EAEAEA">
                    <a:alpha val="0"/>
                  </a:srgbClr>
                </a:gs>
              </a:gsLst>
              <a:lin ang="0" scaled="1"/>
            </a:gradFill>
            <a:ln w="9525">
              <a:noFill/>
              <a:miter lim="800000"/>
              <a:headEnd/>
              <a:tailEnd/>
            </a:ln>
            <a:effectLst/>
          </p:spPr>
          <p:txBody>
            <a:bodyPr wrap="none" anchor="ctr" anchorCtr="1"/>
            <a:lstStyle/>
            <a:p>
              <a:pPr>
                <a:defRPr/>
              </a:pPr>
              <a:r>
                <a:rPr lang="en-US" sz="1800" baseline="0">
                  <a:latin typeface="Calibri"/>
                  <a:cs typeface="Calibri"/>
                  <a:sym typeface="Symbol" pitchFamily="18" charset="2"/>
                </a:rPr>
                <a:t>Radio</a:t>
              </a:r>
            </a:p>
          </p:txBody>
        </p:sp>
        <p:sp>
          <p:nvSpPr>
            <p:cNvPr id="570404" name="Text Box 36"/>
            <p:cNvSpPr txBox="1">
              <a:spLocks noChangeArrowheads="1"/>
            </p:cNvSpPr>
            <p:nvPr/>
          </p:nvSpPr>
          <p:spPr bwMode="auto">
            <a:xfrm>
              <a:off x="4386" y="1694"/>
              <a:ext cx="313" cy="233"/>
            </a:xfrm>
            <a:prstGeom prst="rect">
              <a:avLst/>
            </a:prstGeom>
            <a:noFill/>
            <a:ln w="9525">
              <a:noFill/>
              <a:miter lim="800000"/>
              <a:headEnd/>
              <a:tailEnd/>
            </a:ln>
            <a:effectLst/>
          </p:spPr>
          <p:txBody>
            <a:bodyPr wrap="none">
              <a:spAutoFit/>
            </a:bodyPr>
            <a:lstStyle/>
            <a:p>
              <a:pPr>
                <a:defRPr/>
              </a:pPr>
              <a:r>
                <a:rPr lang="en-US" sz="1800" baseline="0" dirty="0">
                  <a:effectLst>
                    <a:outerShdw blurRad="38100" dist="38100" dir="2700000" algn="tl">
                      <a:srgbClr val="C0C0C0"/>
                    </a:outerShdw>
                  </a:effectLst>
                  <a:latin typeface="Calibri"/>
                  <a:cs typeface="Calibri"/>
                </a:rPr>
                <a:t>10</a:t>
              </a:r>
              <a:r>
                <a:rPr lang="en-US" sz="1800" baseline="30000" dirty="0">
                  <a:effectLst>
                    <a:outerShdw blurRad="38100" dist="38100" dir="2700000" algn="tl">
                      <a:srgbClr val="C0C0C0"/>
                    </a:outerShdw>
                  </a:effectLst>
                  <a:latin typeface="Calibri"/>
                  <a:cs typeface="Calibri"/>
                </a:rPr>
                <a:t>4</a:t>
              </a:r>
            </a:p>
          </p:txBody>
        </p:sp>
        <p:sp>
          <p:nvSpPr>
            <p:cNvPr id="570405" name="Text Box 37"/>
            <p:cNvSpPr txBox="1">
              <a:spLocks noChangeArrowheads="1"/>
            </p:cNvSpPr>
            <p:nvPr/>
          </p:nvSpPr>
          <p:spPr bwMode="auto">
            <a:xfrm>
              <a:off x="3110" y="1929"/>
              <a:ext cx="2129" cy="231"/>
            </a:xfrm>
            <a:prstGeom prst="rect">
              <a:avLst/>
            </a:prstGeom>
            <a:noFill/>
            <a:ln w="9525">
              <a:noFill/>
              <a:miter lim="800000"/>
              <a:headEnd/>
              <a:tailEnd/>
            </a:ln>
            <a:effectLst/>
          </p:spPr>
          <p:txBody>
            <a:bodyPr>
              <a:spAutoFit/>
            </a:bodyPr>
            <a:lstStyle/>
            <a:p>
              <a:pPr algn="ctr">
                <a:spcBef>
                  <a:spcPct val="50000"/>
                </a:spcBef>
                <a:defRPr/>
              </a:pPr>
              <a:r>
                <a:rPr lang="en-US" sz="1800" baseline="0">
                  <a:effectLst>
                    <a:outerShdw blurRad="38100" dist="38100" dir="2700000" algn="tl">
                      <a:srgbClr val="C0C0C0"/>
                    </a:outerShdw>
                  </a:effectLst>
                  <a:latin typeface="Calibri"/>
                  <a:cs typeface="Calibri"/>
                </a:rPr>
                <a:t>wave length [m]</a:t>
              </a:r>
            </a:p>
          </p:txBody>
        </p:sp>
      </p:grpSp>
      <p:sp>
        <p:nvSpPr>
          <p:cNvPr id="570410" name="AutoShape 42"/>
          <p:cNvSpPr>
            <a:spLocks noChangeArrowheads="1"/>
          </p:cNvSpPr>
          <p:nvPr/>
        </p:nvSpPr>
        <p:spPr bwMode="auto">
          <a:xfrm flipV="1">
            <a:off x="2916238" y="1341438"/>
            <a:ext cx="3095625" cy="12795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379 w 21600"/>
              <a:gd name="T13" fmla="*/ 5379 h 21600"/>
              <a:gd name="T14" fmla="*/ 16221 w 21600"/>
              <a:gd name="T15" fmla="*/ 16221 h 21600"/>
            </a:gdLst>
            <a:ahLst/>
            <a:cxnLst>
              <a:cxn ang="T8">
                <a:pos x="T0" y="T1"/>
              </a:cxn>
              <a:cxn ang="T9">
                <a:pos x="T2" y="T3"/>
              </a:cxn>
              <a:cxn ang="T10">
                <a:pos x="T4" y="T5"/>
              </a:cxn>
              <a:cxn ang="T11">
                <a:pos x="T6" y="T7"/>
              </a:cxn>
            </a:cxnLst>
            <a:rect l="T12" t="T13" r="T14" b="T15"/>
            <a:pathLst>
              <a:path w="21600" h="21600">
                <a:moveTo>
                  <a:pt x="0" y="0"/>
                </a:moveTo>
                <a:lnTo>
                  <a:pt x="7157" y="21600"/>
                </a:lnTo>
                <a:lnTo>
                  <a:pt x="14443" y="21600"/>
                </a:lnTo>
                <a:lnTo>
                  <a:pt x="21600" y="0"/>
                </a:lnTo>
                <a:close/>
              </a:path>
            </a:pathLst>
          </a:custGeom>
          <a:solidFill>
            <a:srgbClr val="DDDDDD">
              <a:alpha val="79999"/>
            </a:srgbClr>
          </a:solidFill>
          <a:ln w="9525">
            <a:noFill/>
            <a:miter lim="800000"/>
            <a:headEnd/>
            <a:tailEnd/>
          </a:ln>
        </p:spPr>
        <p:txBody>
          <a:bodyPr rot="10800000" wrap="none" anchor="ctr"/>
          <a:lstStyle/>
          <a:p>
            <a:pPr algn="ctr"/>
            <a:endParaRPr lang="en-US" sz="1800" b="0" baseline="0">
              <a:latin typeface="Calibri"/>
              <a:cs typeface="Calibri"/>
            </a:endParaRPr>
          </a:p>
        </p:txBody>
      </p:sp>
      <p:sp>
        <p:nvSpPr>
          <p:cNvPr id="570409" name="Rectangle 41"/>
          <p:cNvSpPr>
            <a:spLocks noChangeArrowheads="1"/>
          </p:cNvSpPr>
          <p:nvPr/>
        </p:nvSpPr>
        <p:spPr bwMode="auto">
          <a:xfrm flipV="1">
            <a:off x="2771800" y="1341438"/>
            <a:ext cx="717550" cy="1279525"/>
          </a:xfrm>
          <a:prstGeom prst="rect">
            <a:avLst/>
          </a:prstGeom>
          <a:solidFill>
            <a:schemeClr val="accent2">
              <a:alpha val="79999"/>
            </a:schemeClr>
          </a:solidFill>
          <a:ln w="9525">
            <a:noFill/>
            <a:miter lim="800000"/>
            <a:headEnd/>
            <a:tailEnd/>
          </a:ln>
        </p:spPr>
        <p:txBody>
          <a:bodyPr rot="10800000" wrap="none" anchor="ctr"/>
          <a:lstStyle/>
          <a:p>
            <a:pPr algn="ctr"/>
            <a:endParaRPr lang="en-US" sz="1800" b="0" baseline="0">
              <a:latin typeface="Calibri"/>
              <a:cs typeface="Calibri"/>
            </a:endParaRPr>
          </a:p>
        </p:txBody>
      </p:sp>
      <p:sp>
        <p:nvSpPr>
          <p:cNvPr id="2" name="Slide Number Placeholder 1">
            <a:extLst>
              <a:ext uri="{FF2B5EF4-FFF2-40B4-BE49-F238E27FC236}">
                <a16:creationId xmlns:a16="http://schemas.microsoft.com/office/drawing/2014/main" id="{5A7660A8-1047-C74F-85E0-B39E79D4E6AC}"/>
              </a:ext>
            </a:extLst>
          </p:cNvPr>
          <p:cNvSpPr>
            <a:spLocks noGrp="1"/>
          </p:cNvSpPr>
          <p:nvPr>
            <p:ph type="sldNum" sz="quarter" idx="4"/>
          </p:nvPr>
        </p:nvSpPr>
        <p:spPr/>
        <p:txBody>
          <a:bodyPr/>
          <a:lstStyle/>
          <a:p>
            <a:fld id="{79594931-7310-8546-9CE2-0B8C244628BE}" type="slidenum">
              <a:rPr lang="en-US" smtClean="0"/>
              <a:pPr/>
              <a:t>6</a:t>
            </a:fld>
            <a:endParaRPr lang="en-US"/>
          </a:p>
        </p:txBody>
      </p:sp>
    </p:spTree>
    <p:extLst>
      <p:ext uri="{BB962C8B-B14F-4D97-AF65-F5344CB8AC3E}">
        <p14:creationId xmlns:p14="http://schemas.microsoft.com/office/powerpoint/2010/main" val="46378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7038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endCondLst>
                    <p:cond evt="onPrev" delay="0">
                      <p:tgtEl>
                        <p:sldTgt/>
                      </p:tgtEl>
                    </p:cond>
                  </p:endCondLst>
                </p:cTn>
                <p:tgtEl>
                  <p:spTgt spid="570380"/>
                </p:tgtEl>
              </p:cMediaNode>
            </p:video>
            <p:video>
              <p:cMediaNode>
                <p:cTn id="8" repeatCount="indefinite" fill="remove" display="0">
                  <p:stCondLst>
                    <p:cond delay="indefinite"/>
                  </p:stCondLst>
                  <p:endCondLst>
                    <p:cond evt="onPrev" delay="0">
                      <p:tgtEl>
                        <p:sldTgt/>
                      </p:tgtEl>
                    </p:cond>
                  </p:endCondLst>
                </p:cTn>
                <p:tgtEl>
                  <p:spTgt spid="57038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descr="MrRoentgenBig"/>
          <p:cNvPicPr>
            <a:picLocks noChangeAspect="1" noChangeArrowheads="1"/>
          </p:cNvPicPr>
          <p:nvPr/>
        </p:nvPicPr>
        <p:blipFill>
          <a:blip r:embed="rId3"/>
          <a:srcRect/>
          <a:stretch>
            <a:fillRect/>
          </a:stretch>
        </p:blipFill>
        <p:spPr bwMode="auto">
          <a:xfrm>
            <a:off x="2868613" y="1259489"/>
            <a:ext cx="3406775" cy="5256213"/>
          </a:xfrm>
          <a:prstGeom prst="rect">
            <a:avLst/>
          </a:prstGeom>
          <a:noFill/>
          <a:ln w="9525">
            <a:solidFill>
              <a:srgbClr val="4D4D4D"/>
            </a:solidFill>
            <a:miter lim="800000"/>
            <a:headEnd/>
            <a:tailEnd/>
          </a:ln>
        </p:spPr>
      </p:pic>
      <p:sp>
        <p:nvSpPr>
          <p:cNvPr id="29699" name="Rectangle 9"/>
          <p:cNvSpPr>
            <a:spLocks noGrp="1" noChangeArrowheads="1"/>
          </p:cNvSpPr>
          <p:nvPr>
            <p:ph type="title"/>
          </p:nvPr>
        </p:nvSpPr>
        <p:spPr/>
        <p:txBody>
          <a:bodyPr/>
          <a:lstStyle/>
          <a:p>
            <a:pPr eaLnBrk="1" hangingPunct="1"/>
            <a:r>
              <a:rPr lang="en-US">
                <a:latin typeface="Calibri"/>
                <a:cs typeface="Calibri"/>
              </a:rPr>
              <a:t>Wilhelm Conrad Röntgen, 1845-1923</a:t>
            </a:r>
          </a:p>
        </p:txBody>
      </p:sp>
      <p:sp>
        <p:nvSpPr>
          <p:cNvPr id="5" name="Slide Number Placeholder 2"/>
          <p:cNvSpPr txBox="1">
            <a:spLocks/>
          </p:cNvSpPr>
          <p:nvPr/>
        </p:nvSpPr>
        <p:spPr>
          <a:xfrm>
            <a:off x="-46357" y="6564724"/>
            <a:ext cx="432048" cy="365125"/>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b="1" kern="1200" baseline="0">
                <a:solidFill>
                  <a:srgbClr val="FFFFFF"/>
                </a:solidFill>
                <a:latin typeface="Calibri"/>
                <a:ea typeface="+mn-ea"/>
                <a:cs typeface="Calibri"/>
              </a:defRPr>
            </a:lvl1pPr>
            <a:lvl2pPr marL="457200" algn="l" rtl="0" fontAlgn="base">
              <a:spcBef>
                <a:spcPct val="0"/>
              </a:spcBef>
              <a:spcAft>
                <a:spcPct val="0"/>
              </a:spcAft>
              <a:defRPr sz="2000" b="1" kern="1200" baseline="30000">
                <a:solidFill>
                  <a:srgbClr val="4D4D4D"/>
                </a:solidFill>
                <a:latin typeface="ETH Light" pitchFamily="2" charset="0"/>
                <a:ea typeface="+mn-ea"/>
                <a:cs typeface="+mn-cs"/>
              </a:defRPr>
            </a:lvl2pPr>
            <a:lvl3pPr marL="914400" algn="l" rtl="0" fontAlgn="base">
              <a:spcBef>
                <a:spcPct val="0"/>
              </a:spcBef>
              <a:spcAft>
                <a:spcPct val="0"/>
              </a:spcAft>
              <a:defRPr sz="2000" b="1" kern="1200" baseline="30000">
                <a:solidFill>
                  <a:srgbClr val="4D4D4D"/>
                </a:solidFill>
                <a:latin typeface="ETH Light" pitchFamily="2" charset="0"/>
                <a:ea typeface="+mn-ea"/>
                <a:cs typeface="+mn-cs"/>
              </a:defRPr>
            </a:lvl3pPr>
            <a:lvl4pPr marL="1371600" algn="l" rtl="0" fontAlgn="base">
              <a:spcBef>
                <a:spcPct val="0"/>
              </a:spcBef>
              <a:spcAft>
                <a:spcPct val="0"/>
              </a:spcAft>
              <a:defRPr sz="2000" b="1" kern="1200" baseline="30000">
                <a:solidFill>
                  <a:srgbClr val="4D4D4D"/>
                </a:solidFill>
                <a:latin typeface="ETH Light" pitchFamily="2" charset="0"/>
                <a:ea typeface="+mn-ea"/>
                <a:cs typeface="+mn-cs"/>
              </a:defRPr>
            </a:lvl4pPr>
            <a:lvl5pPr marL="1828800" algn="l" rtl="0" fontAlgn="base">
              <a:spcBef>
                <a:spcPct val="0"/>
              </a:spcBef>
              <a:spcAft>
                <a:spcPct val="0"/>
              </a:spcAft>
              <a:defRPr sz="2000" b="1" kern="1200" baseline="30000">
                <a:solidFill>
                  <a:srgbClr val="4D4D4D"/>
                </a:solidFill>
                <a:latin typeface="ETH Light" pitchFamily="2" charset="0"/>
                <a:ea typeface="+mn-ea"/>
                <a:cs typeface="+mn-cs"/>
              </a:defRPr>
            </a:lvl5pPr>
            <a:lvl6pPr marL="2286000" algn="l" defTabSz="914400" rtl="0" eaLnBrk="1" latinLnBrk="0" hangingPunct="1">
              <a:defRPr sz="2000" b="1" kern="1200" baseline="30000">
                <a:solidFill>
                  <a:srgbClr val="4D4D4D"/>
                </a:solidFill>
                <a:latin typeface="ETH Light" pitchFamily="2" charset="0"/>
                <a:ea typeface="+mn-ea"/>
                <a:cs typeface="+mn-cs"/>
              </a:defRPr>
            </a:lvl6pPr>
            <a:lvl7pPr marL="2743200" algn="l" defTabSz="914400" rtl="0" eaLnBrk="1" latinLnBrk="0" hangingPunct="1">
              <a:defRPr sz="2000" b="1" kern="1200" baseline="30000">
                <a:solidFill>
                  <a:srgbClr val="4D4D4D"/>
                </a:solidFill>
                <a:latin typeface="ETH Light" pitchFamily="2" charset="0"/>
                <a:ea typeface="+mn-ea"/>
                <a:cs typeface="+mn-cs"/>
              </a:defRPr>
            </a:lvl7pPr>
            <a:lvl8pPr marL="3200400" algn="l" defTabSz="914400" rtl="0" eaLnBrk="1" latinLnBrk="0" hangingPunct="1">
              <a:defRPr sz="2000" b="1" kern="1200" baseline="30000">
                <a:solidFill>
                  <a:srgbClr val="4D4D4D"/>
                </a:solidFill>
                <a:latin typeface="ETH Light" pitchFamily="2" charset="0"/>
                <a:ea typeface="+mn-ea"/>
                <a:cs typeface="+mn-cs"/>
              </a:defRPr>
            </a:lvl8pPr>
            <a:lvl9pPr marL="3657600" algn="l" defTabSz="914400" rtl="0" eaLnBrk="1" latinLnBrk="0" hangingPunct="1">
              <a:defRPr sz="2000" b="1" kern="1200" baseline="30000">
                <a:solidFill>
                  <a:srgbClr val="4D4D4D"/>
                </a:solidFill>
                <a:latin typeface="ETH Light" pitchFamily="2" charset="0"/>
                <a:ea typeface="+mn-ea"/>
                <a:cs typeface="+mn-cs"/>
              </a:defRPr>
            </a:lvl9pPr>
          </a:lstStyle>
          <a:p>
            <a:fld id="{B6C5735C-1833-884C-B962-623E1065A936}" type="slidenum">
              <a:rPr lang="en-US" smtClean="0"/>
              <a:pPr/>
              <a:t>7</a:t>
            </a:fld>
            <a:endParaRPr lang="en-US" dirty="0"/>
          </a:p>
        </p:txBody>
      </p:sp>
      <p:sp>
        <p:nvSpPr>
          <p:cNvPr id="2" name="Slide Number Placeholder 1">
            <a:extLst>
              <a:ext uri="{FF2B5EF4-FFF2-40B4-BE49-F238E27FC236}">
                <a16:creationId xmlns:a16="http://schemas.microsoft.com/office/drawing/2014/main" id="{AA2DC160-0671-6B45-A19D-AB63B5A45222}"/>
              </a:ext>
            </a:extLst>
          </p:cNvPr>
          <p:cNvSpPr>
            <a:spLocks noGrp="1"/>
          </p:cNvSpPr>
          <p:nvPr>
            <p:ph type="sldNum" sz="quarter" idx="4"/>
          </p:nvPr>
        </p:nvSpPr>
        <p:spPr/>
        <p:txBody>
          <a:bodyPr/>
          <a:lstStyle/>
          <a:p>
            <a:fld id="{79594931-7310-8546-9CE2-0B8C244628BE}" type="slidenum">
              <a:rPr lang="en-US" smtClean="0"/>
              <a:pPr/>
              <a:t>7</a:t>
            </a:fld>
            <a:endParaRPr lang="en-US"/>
          </a:p>
        </p:txBody>
      </p:sp>
    </p:spTree>
    <p:extLst>
      <p:ext uri="{BB962C8B-B14F-4D97-AF65-F5344CB8AC3E}">
        <p14:creationId xmlns:p14="http://schemas.microsoft.com/office/powerpoint/2010/main" val="39123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2530" name="Picture 2" descr="RoentgenLogBookColor"/>
          <p:cNvPicPr>
            <a:picLocks noChangeAspect="1" noChangeArrowheads="1"/>
          </p:cNvPicPr>
          <p:nvPr/>
        </p:nvPicPr>
        <p:blipFill>
          <a:blip r:embed="rId3"/>
          <a:srcRect b="33333"/>
          <a:stretch>
            <a:fillRect/>
          </a:stretch>
        </p:blipFill>
        <p:spPr bwMode="auto">
          <a:xfrm>
            <a:off x="5364163" y="1773238"/>
            <a:ext cx="3055937" cy="3600450"/>
          </a:xfrm>
          <a:prstGeom prst="rect">
            <a:avLst/>
          </a:prstGeom>
          <a:noFill/>
          <a:ln w="9525">
            <a:solidFill>
              <a:srgbClr val="4D4D4D"/>
            </a:solidFill>
            <a:miter lim="800000"/>
            <a:headEnd/>
            <a:tailEnd/>
          </a:ln>
        </p:spPr>
      </p:pic>
      <p:pic>
        <p:nvPicPr>
          <p:cNvPr id="30723" name="Picture 4" descr="Laboratory"/>
          <p:cNvPicPr>
            <a:picLocks noChangeAspect="1" noChangeArrowheads="1"/>
          </p:cNvPicPr>
          <p:nvPr/>
        </p:nvPicPr>
        <p:blipFill>
          <a:blip r:embed="rId4"/>
          <a:srcRect/>
          <a:stretch>
            <a:fillRect/>
          </a:stretch>
        </p:blipFill>
        <p:spPr bwMode="auto">
          <a:xfrm>
            <a:off x="722313" y="1773238"/>
            <a:ext cx="4425950" cy="3598862"/>
          </a:xfrm>
          <a:prstGeom prst="rect">
            <a:avLst/>
          </a:prstGeom>
          <a:noFill/>
          <a:ln w="9525">
            <a:solidFill>
              <a:srgbClr val="4D4D4D"/>
            </a:solidFill>
            <a:miter lim="800000"/>
            <a:headEnd/>
            <a:tailEnd/>
          </a:ln>
        </p:spPr>
      </p:pic>
      <p:sp>
        <p:nvSpPr>
          <p:cNvPr id="30724" name="Rectangle 5"/>
          <p:cNvSpPr>
            <a:spLocks noGrp="1" noChangeArrowheads="1"/>
          </p:cNvSpPr>
          <p:nvPr>
            <p:ph type="title"/>
          </p:nvPr>
        </p:nvSpPr>
        <p:spPr/>
        <p:txBody>
          <a:bodyPr/>
          <a:lstStyle/>
          <a:p>
            <a:pPr eaLnBrk="1" hangingPunct="1"/>
            <a:r>
              <a:rPr lang="en-US">
                <a:latin typeface="Calibri"/>
                <a:cs typeface="Calibri"/>
              </a:rPr>
              <a:t>Wilhelm Conrad Röntgen, 1845-1923</a:t>
            </a:r>
          </a:p>
        </p:txBody>
      </p:sp>
      <p:sp>
        <p:nvSpPr>
          <p:cNvPr id="5" name="Slide Number Placeholder 2"/>
          <p:cNvSpPr txBox="1">
            <a:spLocks/>
          </p:cNvSpPr>
          <p:nvPr/>
        </p:nvSpPr>
        <p:spPr>
          <a:xfrm>
            <a:off x="-46357" y="6564724"/>
            <a:ext cx="432048" cy="365125"/>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b="1" kern="1200" baseline="0">
                <a:solidFill>
                  <a:srgbClr val="FFFFFF"/>
                </a:solidFill>
                <a:latin typeface="Calibri"/>
                <a:ea typeface="+mn-ea"/>
                <a:cs typeface="Calibri"/>
              </a:defRPr>
            </a:lvl1pPr>
            <a:lvl2pPr marL="457200" algn="l" rtl="0" fontAlgn="base">
              <a:spcBef>
                <a:spcPct val="0"/>
              </a:spcBef>
              <a:spcAft>
                <a:spcPct val="0"/>
              </a:spcAft>
              <a:defRPr sz="2000" b="1" kern="1200" baseline="30000">
                <a:solidFill>
                  <a:srgbClr val="4D4D4D"/>
                </a:solidFill>
                <a:latin typeface="ETH Light" pitchFamily="2" charset="0"/>
                <a:ea typeface="+mn-ea"/>
                <a:cs typeface="+mn-cs"/>
              </a:defRPr>
            </a:lvl2pPr>
            <a:lvl3pPr marL="914400" algn="l" rtl="0" fontAlgn="base">
              <a:spcBef>
                <a:spcPct val="0"/>
              </a:spcBef>
              <a:spcAft>
                <a:spcPct val="0"/>
              </a:spcAft>
              <a:defRPr sz="2000" b="1" kern="1200" baseline="30000">
                <a:solidFill>
                  <a:srgbClr val="4D4D4D"/>
                </a:solidFill>
                <a:latin typeface="ETH Light" pitchFamily="2" charset="0"/>
                <a:ea typeface="+mn-ea"/>
                <a:cs typeface="+mn-cs"/>
              </a:defRPr>
            </a:lvl3pPr>
            <a:lvl4pPr marL="1371600" algn="l" rtl="0" fontAlgn="base">
              <a:spcBef>
                <a:spcPct val="0"/>
              </a:spcBef>
              <a:spcAft>
                <a:spcPct val="0"/>
              </a:spcAft>
              <a:defRPr sz="2000" b="1" kern="1200" baseline="30000">
                <a:solidFill>
                  <a:srgbClr val="4D4D4D"/>
                </a:solidFill>
                <a:latin typeface="ETH Light" pitchFamily="2" charset="0"/>
                <a:ea typeface="+mn-ea"/>
                <a:cs typeface="+mn-cs"/>
              </a:defRPr>
            </a:lvl4pPr>
            <a:lvl5pPr marL="1828800" algn="l" rtl="0" fontAlgn="base">
              <a:spcBef>
                <a:spcPct val="0"/>
              </a:spcBef>
              <a:spcAft>
                <a:spcPct val="0"/>
              </a:spcAft>
              <a:defRPr sz="2000" b="1" kern="1200" baseline="30000">
                <a:solidFill>
                  <a:srgbClr val="4D4D4D"/>
                </a:solidFill>
                <a:latin typeface="ETH Light" pitchFamily="2" charset="0"/>
                <a:ea typeface="+mn-ea"/>
                <a:cs typeface="+mn-cs"/>
              </a:defRPr>
            </a:lvl5pPr>
            <a:lvl6pPr marL="2286000" algn="l" defTabSz="914400" rtl="0" eaLnBrk="1" latinLnBrk="0" hangingPunct="1">
              <a:defRPr sz="2000" b="1" kern="1200" baseline="30000">
                <a:solidFill>
                  <a:srgbClr val="4D4D4D"/>
                </a:solidFill>
                <a:latin typeface="ETH Light" pitchFamily="2" charset="0"/>
                <a:ea typeface="+mn-ea"/>
                <a:cs typeface="+mn-cs"/>
              </a:defRPr>
            </a:lvl6pPr>
            <a:lvl7pPr marL="2743200" algn="l" defTabSz="914400" rtl="0" eaLnBrk="1" latinLnBrk="0" hangingPunct="1">
              <a:defRPr sz="2000" b="1" kern="1200" baseline="30000">
                <a:solidFill>
                  <a:srgbClr val="4D4D4D"/>
                </a:solidFill>
                <a:latin typeface="ETH Light" pitchFamily="2" charset="0"/>
                <a:ea typeface="+mn-ea"/>
                <a:cs typeface="+mn-cs"/>
              </a:defRPr>
            </a:lvl7pPr>
            <a:lvl8pPr marL="3200400" algn="l" defTabSz="914400" rtl="0" eaLnBrk="1" latinLnBrk="0" hangingPunct="1">
              <a:defRPr sz="2000" b="1" kern="1200" baseline="30000">
                <a:solidFill>
                  <a:srgbClr val="4D4D4D"/>
                </a:solidFill>
                <a:latin typeface="ETH Light" pitchFamily="2" charset="0"/>
                <a:ea typeface="+mn-ea"/>
                <a:cs typeface="+mn-cs"/>
              </a:defRPr>
            </a:lvl8pPr>
            <a:lvl9pPr marL="3657600" algn="l" defTabSz="914400" rtl="0" eaLnBrk="1" latinLnBrk="0" hangingPunct="1">
              <a:defRPr sz="2000" b="1" kern="1200" baseline="30000">
                <a:solidFill>
                  <a:srgbClr val="4D4D4D"/>
                </a:solidFill>
                <a:latin typeface="ETH Light" pitchFamily="2" charset="0"/>
                <a:ea typeface="+mn-ea"/>
                <a:cs typeface="+mn-cs"/>
              </a:defRPr>
            </a:lvl9pPr>
          </a:lstStyle>
          <a:p>
            <a:fld id="{B6C5735C-1833-884C-B962-623E1065A936}" type="slidenum">
              <a:rPr lang="en-US" smtClean="0"/>
              <a:pPr/>
              <a:t>8</a:t>
            </a:fld>
            <a:endParaRPr lang="en-US" dirty="0"/>
          </a:p>
        </p:txBody>
      </p:sp>
      <p:sp>
        <p:nvSpPr>
          <p:cNvPr id="2" name="Slide Number Placeholder 1">
            <a:extLst>
              <a:ext uri="{FF2B5EF4-FFF2-40B4-BE49-F238E27FC236}">
                <a16:creationId xmlns:a16="http://schemas.microsoft.com/office/drawing/2014/main" id="{D3F51D43-F265-BF4E-8782-432AB06AECB3}"/>
              </a:ext>
            </a:extLst>
          </p:cNvPr>
          <p:cNvSpPr>
            <a:spLocks noGrp="1"/>
          </p:cNvSpPr>
          <p:nvPr>
            <p:ph type="sldNum" sz="quarter" idx="4"/>
          </p:nvPr>
        </p:nvSpPr>
        <p:spPr/>
        <p:txBody>
          <a:bodyPr/>
          <a:lstStyle/>
          <a:p>
            <a:fld id="{79594931-7310-8546-9CE2-0B8C244628BE}" type="slidenum">
              <a:rPr lang="en-US" smtClean="0"/>
              <a:pPr/>
              <a:t>8</a:t>
            </a:fld>
            <a:endParaRPr lang="en-US"/>
          </a:p>
        </p:txBody>
      </p:sp>
    </p:spTree>
    <p:extLst>
      <p:ext uri="{BB962C8B-B14F-4D97-AF65-F5344CB8AC3E}">
        <p14:creationId xmlns:p14="http://schemas.microsoft.com/office/powerpoint/2010/main" val="47869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2530"/>
                                        </p:tgtEl>
                                        <p:attrNameLst>
                                          <p:attrName>style.visibility</p:attrName>
                                        </p:attrNameLst>
                                      </p:cBhvr>
                                      <p:to>
                                        <p:strVal val="visible"/>
                                      </p:to>
                                    </p:set>
                                    <p:animEffect transition="in" filter="fade">
                                      <p:cBhvr>
                                        <p:cTn id="7" dur="500"/>
                                        <p:tgtEl>
                                          <p:spTgt spid="66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6" descr="röUntitled2"/>
          <p:cNvPicPr>
            <a:picLocks noChangeAspect="1" noChangeArrowheads="1"/>
          </p:cNvPicPr>
          <p:nvPr/>
        </p:nvPicPr>
        <p:blipFill>
          <a:blip r:embed="rId3"/>
          <a:srcRect/>
          <a:stretch>
            <a:fillRect/>
          </a:stretch>
        </p:blipFill>
        <p:spPr bwMode="auto">
          <a:xfrm>
            <a:off x="2787650" y="1210467"/>
            <a:ext cx="3567113" cy="5048250"/>
          </a:xfrm>
          <a:prstGeom prst="rect">
            <a:avLst/>
          </a:prstGeom>
          <a:noFill/>
          <a:ln w="6350">
            <a:solidFill>
              <a:schemeClr val="tx1"/>
            </a:solidFill>
            <a:miter lim="800000"/>
            <a:headEnd/>
            <a:tailEnd/>
          </a:ln>
        </p:spPr>
      </p:pic>
      <p:sp>
        <p:nvSpPr>
          <p:cNvPr id="31747" name="Text Box 7"/>
          <p:cNvSpPr txBox="1">
            <a:spLocks noChangeArrowheads="1"/>
          </p:cNvSpPr>
          <p:nvPr/>
        </p:nvSpPr>
        <p:spPr bwMode="auto">
          <a:xfrm>
            <a:off x="1076325" y="6330155"/>
            <a:ext cx="6989763" cy="396875"/>
          </a:xfrm>
          <a:prstGeom prst="rect">
            <a:avLst/>
          </a:prstGeom>
          <a:noFill/>
          <a:ln w="9525">
            <a:noFill/>
            <a:miter lim="800000"/>
            <a:headEnd/>
            <a:tailEnd/>
          </a:ln>
        </p:spPr>
        <p:txBody>
          <a:bodyPr wrap="none">
            <a:spAutoFit/>
          </a:bodyPr>
          <a:lstStyle/>
          <a:p>
            <a:pPr algn="ctr" eaLnBrk="0" hangingPunct="0"/>
            <a:r>
              <a:rPr lang="en-GB" baseline="0">
                <a:latin typeface="Calibri"/>
                <a:cs typeface="Calibri"/>
              </a:rPr>
              <a:t>Original x-ray image made by W.C. Röntgen (hand of his wife)</a:t>
            </a:r>
          </a:p>
        </p:txBody>
      </p:sp>
      <p:sp>
        <p:nvSpPr>
          <p:cNvPr id="31748" name="Rectangle 13"/>
          <p:cNvSpPr>
            <a:spLocks noGrp="1" noChangeArrowheads="1"/>
          </p:cNvSpPr>
          <p:nvPr>
            <p:ph type="title"/>
          </p:nvPr>
        </p:nvSpPr>
        <p:spPr/>
        <p:txBody>
          <a:bodyPr/>
          <a:lstStyle/>
          <a:p>
            <a:pPr eaLnBrk="1" hangingPunct="1"/>
            <a:r>
              <a:rPr lang="en-US">
                <a:latin typeface="Calibri"/>
                <a:cs typeface="Calibri"/>
              </a:rPr>
              <a:t>X-ray image (1895)</a:t>
            </a:r>
          </a:p>
        </p:txBody>
      </p:sp>
      <p:sp>
        <p:nvSpPr>
          <p:cNvPr id="5" name="Slide Number Placeholder 2"/>
          <p:cNvSpPr txBox="1">
            <a:spLocks/>
          </p:cNvSpPr>
          <p:nvPr/>
        </p:nvSpPr>
        <p:spPr>
          <a:xfrm>
            <a:off x="-46357" y="6564724"/>
            <a:ext cx="432048" cy="365125"/>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b="1" kern="1200" baseline="0">
                <a:solidFill>
                  <a:srgbClr val="FFFFFF"/>
                </a:solidFill>
                <a:latin typeface="Calibri"/>
                <a:ea typeface="+mn-ea"/>
                <a:cs typeface="Calibri"/>
              </a:defRPr>
            </a:lvl1pPr>
            <a:lvl2pPr marL="457200" algn="l" rtl="0" fontAlgn="base">
              <a:spcBef>
                <a:spcPct val="0"/>
              </a:spcBef>
              <a:spcAft>
                <a:spcPct val="0"/>
              </a:spcAft>
              <a:defRPr sz="2000" b="1" kern="1200" baseline="30000">
                <a:solidFill>
                  <a:srgbClr val="4D4D4D"/>
                </a:solidFill>
                <a:latin typeface="ETH Light" pitchFamily="2" charset="0"/>
                <a:ea typeface="+mn-ea"/>
                <a:cs typeface="+mn-cs"/>
              </a:defRPr>
            </a:lvl2pPr>
            <a:lvl3pPr marL="914400" algn="l" rtl="0" fontAlgn="base">
              <a:spcBef>
                <a:spcPct val="0"/>
              </a:spcBef>
              <a:spcAft>
                <a:spcPct val="0"/>
              </a:spcAft>
              <a:defRPr sz="2000" b="1" kern="1200" baseline="30000">
                <a:solidFill>
                  <a:srgbClr val="4D4D4D"/>
                </a:solidFill>
                <a:latin typeface="ETH Light" pitchFamily="2" charset="0"/>
                <a:ea typeface="+mn-ea"/>
                <a:cs typeface="+mn-cs"/>
              </a:defRPr>
            </a:lvl3pPr>
            <a:lvl4pPr marL="1371600" algn="l" rtl="0" fontAlgn="base">
              <a:spcBef>
                <a:spcPct val="0"/>
              </a:spcBef>
              <a:spcAft>
                <a:spcPct val="0"/>
              </a:spcAft>
              <a:defRPr sz="2000" b="1" kern="1200" baseline="30000">
                <a:solidFill>
                  <a:srgbClr val="4D4D4D"/>
                </a:solidFill>
                <a:latin typeface="ETH Light" pitchFamily="2" charset="0"/>
                <a:ea typeface="+mn-ea"/>
                <a:cs typeface="+mn-cs"/>
              </a:defRPr>
            </a:lvl4pPr>
            <a:lvl5pPr marL="1828800" algn="l" rtl="0" fontAlgn="base">
              <a:spcBef>
                <a:spcPct val="0"/>
              </a:spcBef>
              <a:spcAft>
                <a:spcPct val="0"/>
              </a:spcAft>
              <a:defRPr sz="2000" b="1" kern="1200" baseline="30000">
                <a:solidFill>
                  <a:srgbClr val="4D4D4D"/>
                </a:solidFill>
                <a:latin typeface="ETH Light" pitchFamily="2" charset="0"/>
                <a:ea typeface="+mn-ea"/>
                <a:cs typeface="+mn-cs"/>
              </a:defRPr>
            </a:lvl5pPr>
            <a:lvl6pPr marL="2286000" algn="l" defTabSz="914400" rtl="0" eaLnBrk="1" latinLnBrk="0" hangingPunct="1">
              <a:defRPr sz="2000" b="1" kern="1200" baseline="30000">
                <a:solidFill>
                  <a:srgbClr val="4D4D4D"/>
                </a:solidFill>
                <a:latin typeface="ETH Light" pitchFamily="2" charset="0"/>
                <a:ea typeface="+mn-ea"/>
                <a:cs typeface="+mn-cs"/>
              </a:defRPr>
            </a:lvl6pPr>
            <a:lvl7pPr marL="2743200" algn="l" defTabSz="914400" rtl="0" eaLnBrk="1" latinLnBrk="0" hangingPunct="1">
              <a:defRPr sz="2000" b="1" kern="1200" baseline="30000">
                <a:solidFill>
                  <a:srgbClr val="4D4D4D"/>
                </a:solidFill>
                <a:latin typeface="ETH Light" pitchFamily="2" charset="0"/>
                <a:ea typeface="+mn-ea"/>
                <a:cs typeface="+mn-cs"/>
              </a:defRPr>
            </a:lvl7pPr>
            <a:lvl8pPr marL="3200400" algn="l" defTabSz="914400" rtl="0" eaLnBrk="1" latinLnBrk="0" hangingPunct="1">
              <a:defRPr sz="2000" b="1" kern="1200" baseline="30000">
                <a:solidFill>
                  <a:srgbClr val="4D4D4D"/>
                </a:solidFill>
                <a:latin typeface="ETH Light" pitchFamily="2" charset="0"/>
                <a:ea typeface="+mn-ea"/>
                <a:cs typeface="+mn-cs"/>
              </a:defRPr>
            </a:lvl8pPr>
            <a:lvl9pPr marL="3657600" algn="l" defTabSz="914400" rtl="0" eaLnBrk="1" latinLnBrk="0" hangingPunct="1">
              <a:defRPr sz="2000" b="1" kern="1200" baseline="30000">
                <a:solidFill>
                  <a:srgbClr val="4D4D4D"/>
                </a:solidFill>
                <a:latin typeface="ETH Light" pitchFamily="2" charset="0"/>
                <a:ea typeface="+mn-ea"/>
                <a:cs typeface="+mn-cs"/>
              </a:defRPr>
            </a:lvl9pPr>
          </a:lstStyle>
          <a:p>
            <a:fld id="{B6C5735C-1833-884C-B962-623E1065A936}" type="slidenum">
              <a:rPr lang="en-US" smtClean="0"/>
              <a:pPr/>
              <a:t>9</a:t>
            </a:fld>
            <a:endParaRPr lang="en-US" dirty="0"/>
          </a:p>
        </p:txBody>
      </p:sp>
      <p:pic>
        <p:nvPicPr>
          <p:cNvPr id="57346" name="Picture 2" descr="http://www.gruenesglas.ch/assets/cms/image-cache/2b31a8bcfa5dd630f3f3c2ce78348749-23-0x0.jpg">
            <a:extLst>
              <a:ext uri="{FF2B5EF4-FFF2-40B4-BE49-F238E27FC236}">
                <a16:creationId xmlns:a16="http://schemas.microsoft.com/office/drawing/2014/main" id="{CC534C5E-5D69-E74B-8545-0698F449A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4653136"/>
            <a:ext cx="1948753" cy="14615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590366E-1716-DE4E-B860-2C36FAE5592C}"/>
              </a:ext>
            </a:extLst>
          </p:cNvPr>
          <p:cNvSpPr>
            <a:spLocks noGrp="1"/>
          </p:cNvSpPr>
          <p:nvPr>
            <p:ph type="sldNum" sz="quarter" idx="4"/>
          </p:nvPr>
        </p:nvSpPr>
        <p:spPr/>
        <p:txBody>
          <a:bodyPr/>
          <a:lstStyle/>
          <a:p>
            <a:fld id="{79594931-7310-8546-9CE2-0B8C244628BE}" type="slidenum">
              <a:rPr lang="en-US" smtClean="0"/>
              <a:pPr/>
              <a:t>9</a:t>
            </a:fld>
            <a:endParaRPr lang="en-US"/>
          </a:p>
        </p:txBody>
      </p:sp>
    </p:spTree>
    <p:extLst>
      <p:ext uri="{BB962C8B-B14F-4D97-AF65-F5344CB8AC3E}">
        <p14:creationId xmlns:p14="http://schemas.microsoft.com/office/powerpoint/2010/main" val="361834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fade">
                                      <p:cBhvr>
                                        <p:cTn id="7"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th_praesentation_4zu3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4zu3_ETH1_d" id="{13D4407A-1790-4B2E-BB8C-EB574A67D067}" vid="{4BFD40ED-96EC-464F-AA58-D037423ACDB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eth_uzh_praesentation_4zu3_en</Template>
  <TotalTime>1774</TotalTime>
  <Words>2501</Words>
  <Application>Microsoft Macintosh PowerPoint</Application>
  <PresentationFormat>On-screen Show (4:3)</PresentationFormat>
  <Paragraphs>621</Paragraphs>
  <Slides>47</Slides>
  <Notes>41</Notes>
  <HiddenSlides>0</HiddenSlides>
  <MMClips>2</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MS Mincho</vt:lpstr>
      <vt:lpstr>Arial</vt:lpstr>
      <vt:lpstr>Calibri</vt:lpstr>
      <vt:lpstr>Cambria Math</vt:lpstr>
      <vt:lpstr>ETH Light</vt:lpstr>
      <vt:lpstr>Symbol</vt:lpstr>
      <vt:lpstr>Wingdings</vt:lpstr>
      <vt:lpstr>eth_praesentation_4zu3_ETH3</vt:lpstr>
      <vt:lpstr>Equation</vt:lpstr>
      <vt:lpstr>Biomedical Imaging X-Ray Imaging (I)</vt:lpstr>
      <vt:lpstr>Lecture notes</vt:lpstr>
      <vt:lpstr>Exercises</vt:lpstr>
      <vt:lpstr>Today’s Learning Objectives</vt:lpstr>
      <vt:lpstr>Medical imaging</vt:lpstr>
      <vt:lpstr>Medical imaging</vt:lpstr>
      <vt:lpstr>Wilhelm Conrad Röntgen, 1845-1923</vt:lpstr>
      <vt:lpstr>Wilhelm Conrad Röntgen, 1845-1923</vt:lpstr>
      <vt:lpstr>X-ray image (1895)</vt:lpstr>
      <vt:lpstr>X-rays in medical imaging</vt:lpstr>
      <vt:lpstr>PowerPoint Presentation</vt:lpstr>
      <vt:lpstr>Generation</vt:lpstr>
      <vt:lpstr>Generation – X-ray tube</vt:lpstr>
      <vt:lpstr>Generation – Spectrum</vt:lpstr>
      <vt:lpstr>Generation – Bremsstrahlung </vt:lpstr>
      <vt:lpstr>Generation – Bremsstrahlung</vt:lpstr>
      <vt:lpstr>Generation – Characteristic radiation</vt:lpstr>
      <vt:lpstr>Generation – Characteristic radiation</vt:lpstr>
      <vt:lpstr>Generation – Materials and Electron energy</vt:lpstr>
      <vt:lpstr>Clicker Activity (5 min)</vt:lpstr>
      <vt:lpstr>Generation – Focal Spot</vt:lpstr>
      <vt:lpstr>Generation – X-ray tube</vt:lpstr>
      <vt:lpstr>Generation – Heat production </vt:lpstr>
      <vt:lpstr>X-ray tube – Stationary and rotating anode</vt:lpstr>
      <vt:lpstr>X-ray tube – History</vt:lpstr>
      <vt:lpstr>PowerPoint Presentation</vt:lpstr>
      <vt:lpstr>Terminology</vt:lpstr>
      <vt:lpstr>Attenuation</vt:lpstr>
      <vt:lpstr>Attenuation – Photo effect</vt:lpstr>
      <vt:lpstr>Attenuation – Compton effect </vt:lpstr>
      <vt:lpstr>Attenuation – Mass absorption coefficient (’)</vt:lpstr>
      <vt:lpstr>Attenuation coefficient</vt:lpstr>
      <vt:lpstr>Attenuation coefficient</vt:lpstr>
      <vt:lpstr>Attenuation – Linear attenuation coefficients (’)</vt:lpstr>
      <vt:lpstr>Attenuation – Summary</vt:lpstr>
      <vt:lpstr>Clicker Activity (5 min)</vt:lpstr>
      <vt:lpstr>PowerPoint Presentation</vt:lpstr>
      <vt:lpstr>Projection imaging – Pre-filtering</vt:lpstr>
      <vt:lpstr>Resolution of imaging procedures</vt:lpstr>
      <vt:lpstr>Resolution – Spatial resolution</vt:lpstr>
      <vt:lpstr>Resolution – Spatial resolution</vt:lpstr>
      <vt:lpstr>Resolution – Spatial resolution</vt:lpstr>
      <vt:lpstr>Resolution – Spatial resolution</vt:lpstr>
      <vt:lpstr>Resolution – Spatial resolution</vt:lpstr>
      <vt:lpstr>Resolution – Modular Transfer Functions (MTF)</vt:lpstr>
      <vt:lpstr>Clicker Activity (5 min)</vt:lpstr>
      <vt:lpstr>“The most important slides”</vt:lpstr>
    </vt:vector>
  </TitlesOfParts>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Kozerke</dc:creator>
  <cp:lastModifiedBy>Sebastian Kozerke</cp:lastModifiedBy>
  <cp:revision>376</cp:revision>
  <cp:lastPrinted>2018-11-27T08:49:44Z</cp:lastPrinted>
  <dcterms:created xsi:type="dcterms:W3CDTF">2016-04-19T07:16:02Z</dcterms:created>
  <dcterms:modified xsi:type="dcterms:W3CDTF">2019-10-22T07:28:16Z</dcterms:modified>
</cp:coreProperties>
</file>